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334" r:id="rId8"/>
    <p:sldId id="331" r:id="rId9"/>
    <p:sldId id="332" r:id="rId10"/>
    <p:sldId id="262" r:id="rId11"/>
    <p:sldId id="288" r:id="rId12"/>
    <p:sldId id="289" r:id="rId13"/>
    <p:sldId id="264" r:id="rId14"/>
    <p:sldId id="333" r:id="rId15"/>
    <p:sldId id="265" r:id="rId16"/>
    <p:sldId id="268" r:id="rId17"/>
    <p:sldId id="269" r:id="rId18"/>
    <p:sldId id="279" r:id="rId19"/>
    <p:sldId id="280" r:id="rId20"/>
    <p:sldId id="281" r:id="rId21"/>
    <p:sldId id="282" r:id="rId22"/>
    <p:sldId id="270" r:id="rId23"/>
    <p:sldId id="271" r:id="rId24"/>
    <p:sldId id="272" r:id="rId25"/>
    <p:sldId id="273" r:id="rId26"/>
    <p:sldId id="274" r:id="rId27"/>
    <p:sldId id="275" r:id="rId28"/>
    <p:sldId id="305" r:id="rId29"/>
    <p:sldId id="306" r:id="rId30"/>
    <p:sldId id="283" r:id="rId31"/>
    <p:sldId id="329" r:id="rId32"/>
    <p:sldId id="277" r:id="rId3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Kullanıcısı" initials="WK" lastIdx="1" clrIdx="0">
    <p:extLst>
      <p:ext uri="{19B8F6BF-5375-455C-9EA6-DF929625EA0E}">
        <p15:presenceInfo xmlns:p15="http://schemas.microsoft.com/office/powerpoint/2012/main" userId="Windows Kullanıcıs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042"/>
    <a:srgbClr val="38A0F4"/>
    <a:srgbClr val="CE6A32"/>
    <a:srgbClr val="00B3CA"/>
    <a:srgbClr val="D26020"/>
    <a:srgbClr val="359FF4"/>
    <a:srgbClr val="A0D1FA"/>
    <a:srgbClr val="86D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20T14:12:00.379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EF31-2AFA-4BB6-AE64-7E50FDDE23A7}" type="datetimeFigureOut">
              <a:rPr lang="tr-TR" smtClean="0"/>
              <a:t>23.10.2017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31-FEA2-41BB-9A1E-5AEA9F8EF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07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EF31-2AFA-4BB6-AE64-7E50FDDE23A7}" type="datetimeFigureOut">
              <a:rPr lang="tr-TR" smtClean="0"/>
              <a:t>23.10.2017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31-FEA2-41BB-9A1E-5AEA9F8EF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73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EF31-2AFA-4BB6-AE64-7E50FDDE23A7}" type="datetimeFigureOut">
              <a:rPr lang="tr-TR" smtClean="0"/>
              <a:t>23.10.2017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31-FEA2-41BB-9A1E-5AEA9F8EF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614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EF31-2AFA-4BB6-AE64-7E50FDDE23A7}" type="datetimeFigureOut">
              <a:rPr lang="tr-TR" smtClean="0"/>
              <a:t>23.10.2017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31-FEA2-41BB-9A1E-5AEA9F8EF66E}" type="slidenum">
              <a:rPr lang="tr-TR" smtClean="0"/>
              <a:t>‹#›</a:t>
            </a:fld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1409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EF31-2AFA-4BB6-AE64-7E50FDDE23A7}" type="datetimeFigureOut">
              <a:rPr lang="tr-TR" smtClean="0"/>
              <a:t>23.10.2017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31-FEA2-41BB-9A1E-5AEA9F8EF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657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EF31-2AFA-4BB6-AE64-7E50FDDE23A7}" type="datetimeFigureOut">
              <a:rPr lang="tr-TR" smtClean="0"/>
              <a:t>23.10.2017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31-FEA2-41BB-9A1E-5AEA9F8EF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24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EF31-2AFA-4BB6-AE64-7E50FDDE23A7}" type="datetimeFigureOut">
              <a:rPr lang="tr-TR" smtClean="0"/>
              <a:t>23.10.2017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31-FEA2-41BB-9A1E-5AEA9F8EF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8764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EF31-2AFA-4BB6-AE64-7E50FDDE23A7}" type="datetimeFigureOut">
              <a:rPr lang="tr-TR" smtClean="0"/>
              <a:t>23.10.2017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31-FEA2-41BB-9A1E-5AEA9F8EF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328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EF31-2AFA-4BB6-AE64-7E50FDDE23A7}" type="datetimeFigureOut">
              <a:rPr lang="tr-TR" smtClean="0"/>
              <a:t>23.10.2017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31-FEA2-41BB-9A1E-5AEA9F8EF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568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EF31-2AFA-4BB6-AE64-7E50FDDE23A7}" type="datetimeFigureOut">
              <a:rPr lang="tr-TR" smtClean="0"/>
              <a:t>23.10.2017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31-FEA2-41BB-9A1E-5AEA9F8EF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75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EF31-2AFA-4BB6-AE64-7E50FDDE23A7}" type="datetimeFigureOut">
              <a:rPr lang="tr-TR" smtClean="0"/>
              <a:t>23.10.2017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31-FEA2-41BB-9A1E-5AEA9F8EF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391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EF31-2AFA-4BB6-AE64-7E50FDDE23A7}" type="datetimeFigureOut">
              <a:rPr lang="tr-TR" smtClean="0"/>
              <a:t>23.10.2017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31-FEA2-41BB-9A1E-5AEA9F8EF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5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EF31-2AFA-4BB6-AE64-7E50FDDE23A7}" type="datetimeFigureOut">
              <a:rPr lang="tr-TR" smtClean="0"/>
              <a:t>23.10.2017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31-FEA2-41BB-9A1E-5AEA9F8EF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23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EF31-2AFA-4BB6-AE64-7E50FDDE23A7}" type="datetimeFigureOut">
              <a:rPr lang="tr-TR" smtClean="0"/>
              <a:t>23.10.2017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31-FEA2-41BB-9A1E-5AEA9F8EF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703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EF31-2AFA-4BB6-AE64-7E50FDDE23A7}" type="datetimeFigureOut">
              <a:rPr lang="tr-TR" smtClean="0"/>
              <a:t>23.10.2017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31-FEA2-41BB-9A1E-5AEA9F8EF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28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EF31-2AFA-4BB6-AE64-7E50FDDE23A7}" type="datetimeFigureOut">
              <a:rPr lang="tr-TR" smtClean="0"/>
              <a:t>23.10.2017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31-FEA2-41BB-9A1E-5AEA9F8EF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953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EF31-2AFA-4BB6-AE64-7E50FDDE23A7}" type="datetimeFigureOut">
              <a:rPr lang="tr-TR" smtClean="0"/>
              <a:t>23.10.2017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31-FEA2-41BB-9A1E-5AEA9F8EF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1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292EF31-2AFA-4BB6-AE64-7E50FDDE23A7}" type="datetimeFigureOut">
              <a:rPr lang="tr-TR" smtClean="0"/>
              <a:t>23.10.2017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C732E31-FEA2-41BB-9A1E-5AEA9F8EF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5627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6600" dirty="0" smtClean="0"/>
              <a:t>İŞ  YERİ UYGULAMA EĞİTİMİ</a:t>
            </a:r>
            <a:endParaRPr lang="tr-TR" sz="66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9570029" y="5520055"/>
            <a:ext cx="196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PRATİK BİLGİLER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646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86840" y="913766"/>
            <a:ext cx="10515600" cy="673966"/>
          </a:xfrm>
        </p:spPr>
        <p:txBody>
          <a:bodyPr>
            <a:normAutofit/>
          </a:bodyPr>
          <a:lstStyle/>
          <a:p>
            <a:pPr algn="just"/>
            <a:r>
              <a:rPr lang="tr-TR" sz="2800" b="1" dirty="0"/>
              <a:t>“İş Yeri Uygulama Eğitimi” dersinin devamsızlık süresi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İş yerlerinde İş </a:t>
            </a:r>
            <a:r>
              <a:rPr lang="tr-TR" dirty="0"/>
              <a:t>Yeri Uygulama Eğitimi </a:t>
            </a:r>
            <a:r>
              <a:rPr lang="tr-TR" dirty="0" err="1" smtClean="0"/>
              <a:t>Sorumlusu’nun</a:t>
            </a:r>
            <a:r>
              <a:rPr lang="tr-TR" dirty="0" smtClean="0"/>
              <a:t> </a:t>
            </a:r>
            <a:r>
              <a:rPr lang="tr-TR" dirty="0"/>
              <a:t>izni olmadan </a:t>
            </a:r>
            <a:r>
              <a:rPr lang="tr-TR" b="1" u="sng" dirty="0">
                <a:solidFill>
                  <a:srgbClr val="92D050"/>
                </a:solidFill>
              </a:rPr>
              <a:t>devamsızlık yapılamaz. </a:t>
            </a:r>
            <a:r>
              <a:rPr lang="tr-TR" dirty="0" smtClean="0"/>
              <a:t>Hastalık</a:t>
            </a:r>
            <a:r>
              <a:rPr lang="tr-TR" dirty="0"/>
              <a:t>, birinci derece yakınlarının vefatı veya benzeri acil durumlar dışında izin </a:t>
            </a:r>
            <a:r>
              <a:rPr lang="tr-TR" dirty="0" smtClean="0"/>
              <a:t>kullanılamaz. </a:t>
            </a:r>
            <a:r>
              <a:rPr lang="tr-TR" dirty="0"/>
              <a:t>İzinli olarak ayrılması gereken zorunlu durumlarda İş yeri Eğitim Sorumlusu’ </a:t>
            </a:r>
            <a:r>
              <a:rPr lang="tr-TR" dirty="0" err="1"/>
              <a:t>nun</a:t>
            </a:r>
            <a:r>
              <a:rPr lang="tr-TR" dirty="0"/>
              <a:t> </a:t>
            </a:r>
            <a:r>
              <a:rPr lang="tr-TR" dirty="0" smtClean="0"/>
              <a:t>iznin alınması gerekir. </a:t>
            </a:r>
            <a:r>
              <a:rPr lang="tr-TR" dirty="0"/>
              <a:t>alırlar. İş yeri Eğitim Sorumlusu tarafından verilecek </a:t>
            </a:r>
            <a:r>
              <a:rPr lang="tr-TR" b="1" u="sng" dirty="0">
                <a:solidFill>
                  <a:srgbClr val="92D050"/>
                </a:solidFill>
              </a:rPr>
              <a:t>mazeret izni iş Yeri Uygulama Eğitimi süresinin % 10 </a:t>
            </a:r>
            <a:r>
              <a:rPr lang="tr-TR" b="1" u="sng" dirty="0" err="1">
                <a:solidFill>
                  <a:srgbClr val="92D050"/>
                </a:solidFill>
              </a:rPr>
              <a:t>nunu</a:t>
            </a:r>
            <a:r>
              <a:rPr lang="tr-TR" b="1" u="sng" dirty="0">
                <a:solidFill>
                  <a:srgbClr val="92D050"/>
                </a:solidFill>
              </a:rPr>
              <a:t> geçemez.</a:t>
            </a:r>
          </a:p>
          <a:p>
            <a:pPr algn="just"/>
            <a:r>
              <a:rPr lang="tr-TR" dirty="0" smtClean="0"/>
              <a:t>İzinsiz </a:t>
            </a:r>
            <a:r>
              <a:rPr lang="tr-TR" b="1" u="sng" dirty="0">
                <a:solidFill>
                  <a:srgbClr val="92D050"/>
                </a:solidFill>
              </a:rPr>
              <a:t>üç gün üst üste iş yerine devam etmeyen öğrenci dersten kalmış sayılır</a:t>
            </a:r>
            <a:r>
              <a:rPr lang="tr-TR" dirty="0"/>
              <a:t>. Sağlık raporları, derse devam sürelerinin hesabında dikkate alınmaz. </a:t>
            </a:r>
            <a:r>
              <a:rPr lang="tr-TR" b="1" u="sng" dirty="0">
                <a:solidFill>
                  <a:srgbClr val="92D050"/>
                </a:solidFill>
              </a:rPr>
              <a:t>Öğrenci rapor süresince devamsız sayılır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4202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20000" y="971954"/>
            <a:ext cx="10515600" cy="665653"/>
          </a:xfrm>
        </p:spPr>
        <p:txBody>
          <a:bodyPr>
            <a:normAutofit/>
          </a:bodyPr>
          <a:lstStyle/>
          <a:p>
            <a:r>
              <a:rPr lang="tr-TR" sz="2800" dirty="0" smtClean="0"/>
              <a:t>Sağlık Raporu almam durumunda ne yapılmalıdır?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3178637"/>
          </a:xfrm>
        </p:spPr>
        <p:txBody>
          <a:bodyPr/>
          <a:lstStyle/>
          <a:p>
            <a:pPr algn="just"/>
            <a:r>
              <a:rPr lang="tr-TR" dirty="0"/>
              <a:t>İş Yeri Uygulama Eğitimi esnasında, sağlık raporu alan öğrenciler</a:t>
            </a:r>
            <a:r>
              <a:rPr lang="tr-TR" dirty="0" smtClean="0"/>
              <a:t>, kendilerinden sorumlu,  </a:t>
            </a:r>
            <a:r>
              <a:rPr lang="tr-TR" b="1" u="sng" dirty="0">
                <a:solidFill>
                  <a:srgbClr val="92D050"/>
                </a:solidFill>
              </a:rPr>
              <a:t>İş Yeri Eğitim Sorumlusu ve </a:t>
            </a:r>
            <a:r>
              <a:rPr lang="tr-TR" b="1" u="sng" dirty="0" smtClean="0">
                <a:solidFill>
                  <a:srgbClr val="92D050"/>
                </a:solidFill>
              </a:rPr>
              <a:t>İzleyici </a:t>
            </a:r>
            <a:r>
              <a:rPr lang="tr-TR" b="1" u="sng" dirty="0">
                <a:solidFill>
                  <a:srgbClr val="92D050"/>
                </a:solidFill>
              </a:rPr>
              <a:t>Öğretim Elemanı’ </a:t>
            </a:r>
            <a:r>
              <a:rPr lang="tr-TR" b="1" u="sng" dirty="0" err="1">
                <a:solidFill>
                  <a:srgbClr val="92D050"/>
                </a:solidFill>
              </a:rPr>
              <a:t>nı</a:t>
            </a:r>
            <a:r>
              <a:rPr lang="tr-TR" b="1" u="sng" dirty="0">
                <a:solidFill>
                  <a:srgbClr val="92D050"/>
                </a:solidFill>
              </a:rPr>
              <a:t> bilgilendirmek</a:t>
            </a:r>
            <a:r>
              <a:rPr lang="tr-TR" dirty="0"/>
              <a:t> zorundadırlar. </a:t>
            </a:r>
            <a:endParaRPr lang="tr-TR" dirty="0" smtClean="0"/>
          </a:p>
          <a:p>
            <a:pPr algn="just"/>
            <a:r>
              <a:rPr lang="tr-TR" b="1" dirty="0" smtClean="0">
                <a:solidFill>
                  <a:srgbClr val="92D050"/>
                </a:solidFill>
              </a:rPr>
              <a:t>Raporun </a:t>
            </a:r>
            <a:r>
              <a:rPr lang="tr-TR" b="1" dirty="0">
                <a:solidFill>
                  <a:srgbClr val="92D050"/>
                </a:solidFill>
              </a:rPr>
              <a:t>aslını en geç 1 hafta içerisinde okullarının </a:t>
            </a:r>
            <a:r>
              <a:rPr lang="tr-TR" b="1" dirty="0" smtClean="0">
                <a:solidFill>
                  <a:srgbClr val="92D050"/>
                </a:solidFill>
              </a:rPr>
              <a:t>«İŞTAK BİRİMİNE» ulaşmasını sağlarlar</a:t>
            </a:r>
            <a:r>
              <a:rPr lang="tr-TR" dirty="0">
                <a:solidFill>
                  <a:srgbClr val="92D050"/>
                </a:solidFill>
              </a:rPr>
              <a:t>, </a:t>
            </a:r>
            <a:r>
              <a:rPr lang="tr-TR" dirty="0"/>
              <a:t>aksi takdirde Sosyal Güvenlik Kurumu tarafından uygulanacak yaptırımlar sonucu doğacak ceza ve prim borçlarından sorumlu tutulurlar.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2038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61655" y="500062"/>
            <a:ext cx="4540135" cy="1325563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İş yerlerine gidebilme şartı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Öğrenciler, İş Yeri Uygulama Eğitimlerine başlayabilmeleri </a:t>
            </a:r>
            <a:r>
              <a:rPr lang="tr-TR" dirty="0" smtClean="0"/>
              <a:t>için </a:t>
            </a:r>
            <a:r>
              <a:rPr lang="tr-TR" b="1" u="sng" dirty="0" smtClean="0">
                <a:solidFill>
                  <a:schemeClr val="tx1"/>
                </a:solidFill>
              </a:rPr>
              <a:t>sus.cbu.edu.tr</a:t>
            </a:r>
            <a:r>
              <a:rPr lang="tr-TR" b="1" u="sng" dirty="0" smtClean="0">
                <a:solidFill>
                  <a:srgbClr val="00B0F0"/>
                </a:solidFill>
              </a:rPr>
              <a:t>/</a:t>
            </a:r>
            <a:r>
              <a:rPr lang="tr-TR" b="1" u="sng" dirty="0" smtClean="0">
                <a:solidFill>
                  <a:schemeClr val="tx1"/>
                </a:solidFill>
              </a:rPr>
              <a:t>Belge ve Formlar</a:t>
            </a:r>
            <a:r>
              <a:rPr lang="tr-TR" b="1" u="sng" dirty="0" smtClean="0">
                <a:solidFill>
                  <a:srgbClr val="00B0F0"/>
                </a:solidFill>
              </a:rPr>
              <a:t>/</a:t>
            </a:r>
            <a:r>
              <a:rPr lang="tr-TR" b="1" u="sng" dirty="0" smtClean="0">
                <a:solidFill>
                  <a:schemeClr val="tx1"/>
                </a:solidFill>
              </a:rPr>
              <a:t>Öğrenci Belge ve Formlar</a:t>
            </a:r>
            <a:r>
              <a:rPr lang="tr-TR" b="1" u="sng" dirty="0" smtClean="0">
                <a:solidFill>
                  <a:srgbClr val="00B0F0"/>
                </a:solidFill>
              </a:rPr>
              <a:t>/</a:t>
            </a:r>
            <a:r>
              <a:rPr lang="tr-TR" b="1" u="sng" dirty="0" smtClean="0">
                <a:solidFill>
                  <a:srgbClr val="FF0000"/>
                </a:solidFill>
              </a:rPr>
              <a:t> </a:t>
            </a:r>
            <a:r>
              <a:rPr lang="tr-TR" b="1" u="sng" dirty="0" smtClean="0">
                <a:solidFill>
                  <a:srgbClr val="92D050"/>
                </a:solidFill>
              </a:rPr>
              <a:t>«BAŞVURU FORMU»</a:t>
            </a:r>
            <a:r>
              <a:rPr lang="tr-TR" b="1" dirty="0" smtClean="0">
                <a:solidFill>
                  <a:srgbClr val="92D050"/>
                </a:solidFill>
              </a:rPr>
              <a:t> </a:t>
            </a:r>
            <a:r>
              <a:rPr lang="tr-TR" dirty="0" smtClean="0"/>
              <a:t>nu </a:t>
            </a:r>
            <a:r>
              <a:rPr lang="tr-TR" b="1" u="sng" dirty="0">
                <a:solidFill>
                  <a:srgbClr val="92D050"/>
                </a:solidFill>
              </a:rPr>
              <a:t>doldurmak zorundadırlar. </a:t>
            </a:r>
            <a:r>
              <a:rPr lang="tr-TR" dirty="0"/>
              <a:t>İş Yeri Uygulama Eğitimine hak kazandıkları tarihten itibaren 5 iş günü içerisinde Başvuru Formunun eksiksiz olarak doldurup okullarının </a:t>
            </a:r>
            <a:r>
              <a:rPr lang="tr-TR" b="1" u="sng" dirty="0">
                <a:solidFill>
                  <a:srgbClr val="92D050"/>
                </a:solidFill>
              </a:rPr>
              <a:t>İŞTAK </a:t>
            </a:r>
            <a:r>
              <a:rPr lang="tr-TR" b="1" u="sng" dirty="0" smtClean="0">
                <a:solidFill>
                  <a:srgbClr val="92D050"/>
                </a:solidFill>
              </a:rPr>
              <a:t>Bürosu’na </a:t>
            </a:r>
            <a:r>
              <a:rPr lang="tr-TR" b="1" u="sng" dirty="0">
                <a:solidFill>
                  <a:srgbClr val="92D050"/>
                </a:solidFill>
              </a:rPr>
              <a:t>teslim-tebellüğ belgesi ile teslim ederler. </a:t>
            </a:r>
            <a:r>
              <a:rPr lang="tr-TR" dirty="0" smtClean="0">
                <a:solidFill>
                  <a:schemeClr val="tx1"/>
                </a:solidFill>
              </a:rPr>
              <a:t>«</a:t>
            </a:r>
            <a:r>
              <a:rPr lang="tr-TR" dirty="0" smtClean="0"/>
              <a:t>Başvuru </a:t>
            </a:r>
            <a:r>
              <a:rPr lang="tr-TR" dirty="0" err="1" smtClean="0"/>
              <a:t>Formu»nu</a:t>
            </a:r>
            <a:r>
              <a:rPr lang="tr-TR" dirty="0" smtClean="0"/>
              <a:t> </a:t>
            </a:r>
            <a:r>
              <a:rPr lang="tr-TR" dirty="0"/>
              <a:t>düzenlemeyen ve zamanında teslim etmeyen öğrenciler İş Yeri Uygulama Eğitimi’ ne başlayamazlar. Sigortalılık durumlarında bir değişiklik olması halinde okullarının “İŞTAK” birimini bilgilendirmek </a:t>
            </a:r>
            <a:r>
              <a:rPr lang="tr-TR" dirty="0" smtClean="0"/>
              <a:t>zorundadırlar</a:t>
            </a:r>
            <a:r>
              <a:rPr lang="tr-TR" dirty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89161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70462" y="281997"/>
            <a:ext cx="10515600" cy="1372235"/>
          </a:xfrm>
        </p:spPr>
        <p:txBody>
          <a:bodyPr>
            <a:normAutofit/>
          </a:bodyPr>
          <a:lstStyle/>
          <a:p>
            <a:r>
              <a:rPr lang="tr-TR" sz="3100" b="1" dirty="0"/>
              <a:t>“İş Yeri Uygulama Eğitimi” dersinden vize ve yarıyıl sonu sınavları yapılacak mı</a:t>
            </a:r>
            <a:r>
              <a:rPr lang="tr-TR" sz="3100" b="1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tr-TR" b="1" u="sng" dirty="0">
                <a:solidFill>
                  <a:srgbClr val="92D050"/>
                </a:solidFill>
              </a:rPr>
              <a:t>Vize ve yarıyıl sınavları yapılmayacaktır. </a:t>
            </a:r>
          </a:p>
          <a:p>
            <a:pPr lvl="0" algn="just"/>
            <a:r>
              <a:rPr lang="tr-TR" dirty="0"/>
              <a:t>Öğrenciler;</a:t>
            </a:r>
          </a:p>
          <a:p>
            <a:pPr algn="just"/>
            <a:r>
              <a:rPr lang="tr-TR" b="1" u="sng" dirty="0">
                <a:solidFill>
                  <a:srgbClr val="92D050"/>
                </a:solidFill>
              </a:rPr>
              <a:t>Vize yerine</a:t>
            </a:r>
            <a:r>
              <a:rPr lang="tr-TR" dirty="0"/>
              <a:t>; eğitimlerinin 9. haftası içerisinde,  9. haftaya kadar yaptıkları çalışmaları, bir </a:t>
            </a:r>
            <a:r>
              <a:rPr lang="tr-TR" dirty="0" smtClean="0">
                <a:solidFill>
                  <a:srgbClr val="92D050"/>
                </a:solidFill>
              </a:rPr>
              <a:t>«</a:t>
            </a:r>
            <a:r>
              <a:rPr lang="tr-TR" b="1" u="sng" dirty="0" smtClean="0">
                <a:solidFill>
                  <a:srgbClr val="92D050"/>
                </a:solidFill>
              </a:rPr>
              <a:t>Ara Rapor»</a:t>
            </a:r>
            <a:r>
              <a:rPr lang="tr-TR" dirty="0" smtClean="0">
                <a:solidFill>
                  <a:srgbClr val="92D050"/>
                </a:solidFill>
              </a:rPr>
              <a:t> </a:t>
            </a:r>
            <a:r>
              <a:rPr lang="tr-TR" dirty="0"/>
              <a:t>şeklinde düzenleyerek en geç 10. hafta </a:t>
            </a:r>
            <a:r>
              <a:rPr lang="tr-TR" dirty="0" smtClean="0"/>
              <a:t>sonuna</a:t>
            </a:r>
            <a:r>
              <a:rPr lang="tr-TR" dirty="0"/>
              <a:t> </a:t>
            </a:r>
            <a:r>
              <a:rPr lang="tr-TR" dirty="0" smtClean="0"/>
              <a:t>kadar,</a:t>
            </a:r>
          </a:p>
          <a:p>
            <a:pPr algn="just"/>
            <a:r>
              <a:rPr lang="tr-TR" dirty="0" smtClean="0"/>
              <a:t> </a:t>
            </a:r>
            <a:r>
              <a:rPr lang="tr-TR" dirty="0"/>
              <a:t>İş Yeri Uygulama Eğitimini tamamladıktan sonra ise en geç bir hafta içerisinde </a:t>
            </a:r>
            <a:r>
              <a:rPr lang="tr-TR" b="1" u="sng" dirty="0">
                <a:solidFill>
                  <a:srgbClr val="92D050"/>
                </a:solidFill>
              </a:rPr>
              <a:t>Yarıyıl sonu sınavları yerine</a:t>
            </a:r>
            <a:r>
              <a:rPr lang="tr-TR" dirty="0">
                <a:solidFill>
                  <a:srgbClr val="92D050"/>
                </a:solidFill>
              </a:rPr>
              <a:t> </a:t>
            </a:r>
            <a:r>
              <a:rPr lang="tr-TR" dirty="0" smtClean="0"/>
              <a:t>geçecek tüm bir dönem boyunca yaptıkları uygulama </a:t>
            </a:r>
            <a:r>
              <a:rPr lang="tr-TR" dirty="0"/>
              <a:t>çalışmalarını içeren </a:t>
            </a:r>
            <a:r>
              <a:rPr lang="tr-TR" b="1" dirty="0">
                <a:solidFill>
                  <a:srgbClr val="92D050"/>
                </a:solidFill>
              </a:rPr>
              <a:t>“Uygulama Raporu”</a:t>
            </a:r>
            <a:r>
              <a:rPr lang="tr-TR" dirty="0">
                <a:solidFill>
                  <a:srgbClr val="92D050"/>
                </a:solidFill>
              </a:rPr>
              <a:t> </a:t>
            </a:r>
            <a:r>
              <a:rPr lang="tr-TR" dirty="0"/>
              <a:t>hazırlayarak kendilerinden sorumlu İzleyici Öğretim </a:t>
            </a:r>
            <a:r>
              <a:rPr lang="tr-TR" dirty="0" err="1"/>
              <a:t>Elemanı’na</a:t>
            </a:r>
            <a:r>
              <a:rPr lang="tr-TR" dirty="0"/>
              <a:t> ulaşmasını sağlarlar. </a:t>
            </a:r>
          </a:p>
          <a:p>
            <a:pPr algn="just"/>
            <a:r>
              <a:rPr lang="tr-TR" b="1" u="sng" dirty="0" smtClean="0"/>
              <a:t>ÖNEMLİ NOT</a:t>
            </a:r>
            <a:r>
              <a:rPr lang="tr-TR" dirty="0" smtClean="0"/>
              <a:t>: Raporlar</a:t>
            </a:r>
            <a:r>
              <a:rPr lang="tr-TR" dirty="0"/>
              <a:t>, Bölüm İş Yeri Uygulama Eğitimi Komisyonu’nun belirleyeceği esaslara göre hazırlanır. Ayrıca raporların tüm sayfalarının İş Yeri Eğitim Sorumlusu tarafından paraflanması ve “Kabul </a:t>
            </a:r>
            <a:r>
              <a:rPr lang="tr-TR" dirty="0" err="1"/>
              <a:t>Sayfası”nın</a:t>
            </a:r>
            <a:r>
              <a:rPr lang="tr-TR" dirty="0"/>
              <a:t> da imzalatılması zorunludur. İş Yeri Eğitim Sorumlusu onayı olmayan raporlar geçersiz sayılacaktır.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7464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0214" y="1055082"/>
            <a:ext cx="10515600" cy="557588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Raporların hazırlanması esnasında dikkat edilecek hususlar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2738062"/>
          </a:xfrm>
        </p:spPr>
        <p:txBody>
          <a:bodyPr/>
          <a:lstStyle/>
          <a:p>
            <a:pPr algn="just"/>
            <a:r>
              <a:rPr lang="tr-TR" dirty="0" smtClean="0"/>
              <a:t>Raporlar </a:t>
            </a:r>
            <a:r>
              <a:rPr lang="tr-TR" b="1" u="sng" dirty="0" smtClean="0">
                <a:solidFill>
                  <a:srgbClr val="92D050"/>
                </a:solidFill>
              </a:rPr>
              <a:t>«Bölüm İş yeri Uygulama Eğitimi Komisyonu» </a:t>
            </a:r>
            <a:r>
              <a:rPr lang="tr-TR" b="1" u="sng" dirty="0" err="1" smtClean="0">
                <a:solidFill>
                  <a:srgbClr val="92D050"/>
                </a:solidFill>
              </a:rPr>
              <a:t>nun</a:t>
            </a:r>
            <a:r>
              <a:rPr lang="tr-TR" b="1" u="sng" dirty="0" smtClean="0">
                <a:solidFill>
                  <a:srgbClr val="92D050"/>
                </a:solidFill>
              </a:rPr>
              <a:t>  belirleyeceği içerik ve yazım biçimine </a:t>
            </a:r>
            <a:r>
              <a:rPr lang="tr-TR" dirty="0" smtClean="0"/>
              <a:t>göre hazırlanmalıdır.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Öğrenciler</a:t>
            </a:r>
            <a:r>
              <a:rPr lang="tr-TR" dirty="0" smtClean="0"/>
              <a:t>, raporlarında  uygulama eğitimini </a:t>
            </a:r>
            <a:r>
              <a:rPr lang="tr-TR" dirty="0"/>
              <a:t>yaptıkları iş </a:t>
            </a:r>
            <a:r>
              <a:rPr lang="tr-TR" dirty="0" smtClean="0"/>
              <a:t>yerleri </a:t>
            </a:r>
            <a:r>
              <a:rPr lang="tr-TR" dirty="0"/>
              <a:t>ile ilgili bilgi ve belgeleri medya, internet, vb. ortamlarda ve üçüncü şahıslarla, iş yerlerinin izni olmadan paylaşmamalıdırlar.</a:t>
            </a:r>
          </a:p>
          <a:p>
            <a:pPr algn="just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4849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36716" y="714259"/>
            <a:ext cx="10515600" cy="682279"/>
          </a:xfrm>
        </p:spPr>
        <p:txBody>
          <a:bodyPr>
            <a:normAutofit/>
          </a:bodyPr>
          <a:lstStyle/>
          <a:p>
            <a:r>
              <a:rPr lang="tr-TR" sz="3100" b="1" dirty="0" smtClean="0"/>
              <a:t>İş </a:t>
            </a:r>
            <a:r>
              <a:rPr lang="tr-TR" sz="3100" b="1" dirty="0"/>
              <a:t>Yeri Uygulama </a:t>
            </a:r>
            <a:r>
              <a:rPr lang="tr-TR" sz="3100" b="1" dirty="0" smtClean="0"/>
              <a:t>Eğitimi  Güz </a:t>
            </a:r>
            <a:r>
              <a:rPr lang="tr-TR" sz="3100" b="1" dirty="0"/>
              <a:t>döneminde de yapılabilir mi </a:t>
            </a:r>
            <a:r>
              <a:rPr lang="tr-TR" sz="3100" b="1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Son dönem öncesi şartları sağlayarak bahar döneminde okulda ders alarak geçiren öğrenciler, Bahar dönemi sonunda şartları sağlaması durumunda takip eden </a:t>
            </a:r>
            <a:r>
              <a:rPr lang="tr-TR" b="1" u="sng" dirty="0">
                <a:solidFill>
                  <a:srgbClr val="92D050"/>
                </a:solidFill>
              </a:rPr>
              <a:t>Güz döneminde </a:t>
            </a:r>
            <a:r>
              <a:rPr lang="tr-TR" b="1" u="sng" dirty="0" smtClean="0">
                <a:solidFill>
                  <a:srgbClr val="92D050"/>
                </a:solidFill>
              </a:rPr>
              <a:t>de “İş </a:t>
            </a:r>
            <a:r>
              <a:rPr lang="tr-TR" b="1" u="sng" dirty="0">
                <a:solidFill>
                  <a:srgbClr val="92D050"/>
                </a:solidFill>
              </a:rPr>
              <a:t>Yeri Uygulama Eğitimi” için iş yerlerine gidebilirler.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7983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6019" y="863888"/>
            <a:ext cx="10515600" cy="1325563"/>
          </a:xfrm>
        </p:spPr>
        <p:txBody>
          <a:bodyPr>
            <a:normAutofit/>
          </a:bodyPr>
          <a:lstStyle/>
          <a:p>
            <a:r>
              <a:rPr lang="tr-TR" sz="3100" b="1" dirty="0"/>
              <a:t>İşyeri uygulamasından başarısız olan öğrenciler ne yapacak?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20494" y="2507268"/>
            <a:ext cx="10233800" cy="1208520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“İş Yeri Uygulama Eğitimi” dersinden başarısız olan öğrenciler </a:t>
            </a:r>
            <a:r>
              <a:rPr lang="tr-TR" b="1" u="sng" dirty="0">
                <a:solidFill>
                  <a:srgbClr val="92D050"/>
                </a:solidFill>
              </a:rPr>
              <a:t>bir sonraki </a:t>
            </a:r>
            <a:r>
              <a:rPr lang="tr-TR" b="1" u="sng" dirty="0" smtClean="0">
                <a:solidFill>
                  <a:srgbClr val="92D050"/>
                </a:solidFill>
              </a:rPr>
              <a:t>takip </a:t>
            </a:r>
            <a:r>
              <a:rPr lang="tr-TR" b="1" u="sng" dirty="0">
                <a:solidFill>
                  <a:srgbClr val="92D050"/>
                </a:solidFill>
              </a:rPr>
              <a:t>eden </a:t>
            </a:r>
            <a:r>
              <a:rPr lang="tr-TR" b="1" u="sng" dirty="0" smtClean="0">
                <a:solidFill>
                  <a:srgbClr val="92D050"/>
                </a:solidFill>
              </a:rPr>
              <a:t>dönemde </a:t>
            </a:r>
            <a:r>
              <a:rPr lang="tr-TR" dirty="0" smtClean="0"/>
              <a:t>dersi </a:t>
            </a:r>
            <a:r>
              <a:rPr lang="tr-TR" dirty="0"/>
              <a:t>tekrar almak </a:t>
            </a:r>
            <a:r>
              <a:rPr lang="tr-TR" dirty="0" smtClean="0"/>
              <a:t>zorundadırlar.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1525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20338" y="955329"/>
            <a:ext cx="10515600" cy="632402"/>
          </a:xfrm>
        </p:spPr>
        <p:txBody>
          <a:bodyPr>
            <a:normAutofit/>
          </a:bodyPr>
          <a:lstStyle/>
          <a:p>
            <a:r>
              <a:rPr lang="tr-TR" sz="3100" b="1" dirty="0"/>
              <a:t>İş Yeri Uygulama Eğitimi’nin </a:t>
            </a:r>
            <a:r>
              <a:rPr lang="tr-TR" sz="3100" b="1" dirty="0" smtClean="0"/>
              <a:t>başarı </a:t>
            </a:r>
            <a:r>
              <a:rPr lang="tr-TR" sz="3100" b="1" dirty="0"/>
              <a:t>durumu nasıl belirlenir</a:t>
            </a:r>
            <a:r>
              <a:rPr lang="tr-TR" sz="3100" b="1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Öğrencilerin </a:t>
            </a:r>
            <a:r>
              <a:rPr lang="tr-TR" dirty="0" smtClean="0"/>
              <a:t>başarı </a:t>
            </a:r>
            <a:r>
              <a:rPr lang="tr-TR" dirty="0"/>
              <a:t>durumu </a:t>
            </a:r>
            <a:r>
              <a:rPr lang="tr-TR" b="1" dirty="0">
                <a:solidFill>
                  <a:srgbClr val="92D050"/>
                </a:solidFill>
              </a:rPr>
              <a:t>İzleyici Öğretim Elemanı </a:t>
            </a:r>
            <a:r>
              <a:rPr lang="tr-TR" dirty="0"/>
              <a:t>tarafından belirlenir ve işlenir. İzleyici Öğretim Elemanı, öğrencilerin </a:t>
            </a:r>
            <a:r>
              <a:rPr lang="tr-TR" dirty="0" smtClean="0"/>
              <a:t>«Başarı </a:t>
            </a:r>
            <a:r>
              <a:rPr lang="tr-TR" dirty="0" err="1" smtClean="0"/>
              <a:t>Notu»nun</a:t>
            </a:r>
            <a:r>
              <a:rPr lang="tr-TR" dirty="0" smtClean="0"/>
              <a:t> </a:t>
            </a:r>
            <a:r>
              <a:rPr lang="tr-TR" dirty="0"/>
              <a:t>belirlenmesinde, </a:t>
            </a:r>
            <a:r>
              <a:rPr lang="tr-TR" dirty="0">
                <a:solidFill>
                  <a:schemeClr val="tx1"/>
                </a:solidFill>
              </a:rPr>
              <a:t>İş Yeri Eğitim Sorumlusu </a:t>
            </a:r>
            <a:r>
              <a:rPr lang="tr-TR" dirty="0"/>
              <a:t>tarafından doldurulan </a:t>
            </a:r>
            <a:r>
              <a:rPr lang="tr-TR" dirty="0" smtClean="0"/>
              <a:t>öğrenciler </a:t>
            </a:r>
            <a:r>
              <a:rPr lang="tr-TR" dirty="0"/>
              <a:t>tarafından </a:t>
            </a:r>
            <a:r>
              <a:rPr lang="tr-TR" dirty="0" err="1" smtClean="0"/>
              <a:t>hazırlana</a:t>
            </a:r>
            <a:r>
              <a:rPr lang="tr-TR" b="1" u="sng" dirty="0" err="1">
                <a:solidFill>
                  <a:srgbClr val="92D050"/>
                </a:solidFill>
              </a:rPr>
              <a:t>İş</a:t>
            </a:r>
            <a:r>
              <a:rPr lang="tr-TR" b="1" u="sng" dirty="0">
                <a:solidFill>
                  <a:srgbClr val="92D050"/>
                </a:solidFill>
              </a:rPr>
              <a:t> Yeri Eğitimi Değerlendirme Formu</a:t>
            </a:r>
            <a:r>
              <a:rPr lang="tr-TR" dirty="0" smtClean="0">
                <a:solidFill>
                  <a:srgbClr val="92D050"/>
                </a:solidFill>
              </a:rPr>
              <a:t>,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92D050"/>
                </a:solidFill>
              </a:rPr>
              <a:t>«</a:t>
            </a:r>
            <a:r>
              <a:rPr lang="tr-TR" b="1" u="sng" dirty="0" smtClean="0">
                <a:solidFill>
                  <a:srgbClr val="92D050"/>
                </a:solidFill>
              </a:rPr>
              <a:t>Ara Rapor» </a:t>
            </a:r>
            <a:r>
              <a:rPr lang="tr-TR" dirty="0"/>
              <a:t>ve dönem sonu </a:t>
            </a:r>
            <a:r>
              <a:rPr lang="tr-TR" b="1" u="sng" dirty="0" smtClean="0">
                <a:solidFill>
                  <a:srgbClr val="92D050"/>
                </a:solidFill>
              </a:rPr>
              <a:t>«Uygulama </a:t>
            </a:r>
            <a:r>
              <a:rPr lang="tr-TR" b="1" u="sng" dirty="0" err="1" smtClean="0">
                <a:solidFill>
                  <a:srgbClr val="92D050"/>
                </a:solidFill>
              </a:rPr>
              <a:t>Raporları»</a:t>
            </a:r>
            <a:r>
              <a:rPr lang="tr-TR" dirty="0" err="1" smtClean="0"/>
              <a:t>nı</a:t>
            </a:r>
            <a:r>
              <a:rPr lang="tr-TR" dirty="0" smtClean="0"/>
              <a:t> </a:t>
            </a:r>
            <a:r>
              <a:rPr lang="tr-TR" dirty="0"/>
              <a:t>dikkate alır.  İzleyici Öğretim Elemanı, gerekli görmesi durumunda, yukarıda sayılan belgelere ek olarak öğrencilerle yüz yüze görüşme yaparak sorulan sorulara verilen cevapları dikkate alarak da </a:t>
            </a:r>
            <a:r>
              <a:rPr lang="tr-TR" dirty="0" smtClean="0"/>
              <a:t>başarı </a:t>
            </a:r>
            <a:r>
              <a:rPr lang="tr-TR" dirty="0"/>
              <a:t>n</a:t>
            </a:r>
            <a:r>
              <a:rPr lang="tr-TR" dirty="0" smtClean="0"/>
              <a:t>otunu </a:t>
            </a:r>
            <a:r>
              <a:rPr lang="tr-TR" dirty="0"/>
              <a:t>belirleyebilir.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5936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0214" y="789075"/>
            <a:ext cx="5155276" cy="723842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İzleyici Öğretim Elemanı kimdir?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Bölüm Başkanlığı tarafından «İş Yeri Uygulama Eğitimi» </a:t>
            </a:r>
            <a:r>
              <a:rPr lang="tr-TR" b="1" u="sng" dirty="0" smtClean="0">
                <a:solidFill>
                  <a:srgbClr val="92D050"/>
                </a:solidFill>
              </a:rPr>
              <a:t>dersine görevlendirilen</a:t>
            </a:r>
            <a:r>
              <a:rPr lang="tr-TR" dirty="0" smtClean="0"/>
              <a:t>, ve şubesindeki öğrencilerin çalışmalarını </a:t>
            </a:r>
            <a:r>
              <a:rPr lang="tr-TR" b="1" u="sng" dirty="0" smtClean="0">
                <a:solidFill>
                  <a:srgbClr val="92D050"/>
                </a:solidFill>
              </a:rPr>
              <a:t>izlemekle yükümlü öğretim elemanıdır.</a:t>
            </a:r>
          </a:p>
          <a:p>
            <a:pPr algn="just"/>
            <a:r>
              <a:rPr lang="tr-TR" b="1" u="sng" dirty="0" smtClean="0"/>
              <a:t>GÖREVLERİ:</a:t>
            </a:r>
            <a:endParaRPr lang="tr-TR" b="1" u="sng" dirty="0"/>
          </a:p>
          <a:p>
            <a:pPr algn="just"/>
            <a:r>
              <a:rPr lang="tr-TR" dirty="0" smtClean="0"/>
              <a:t>1) </a:t>
            </a:r>
            <a:r>
              <a:rPr lang="tr-TR" dirty="0"/>
              <a:t>İş Yeri Eğitim Sorumlusu ve Bölüm İş Yeri Uygulama Eğitimi Danışmanı ile koordineli çalışmak,</a:t>
            </a:r>
          </a:p>
          <a:p>
            <a:pPr algn="just"/>
            <a:r>
              <a:rPr lang="tr-TR" dirty="0" smtClean="0"/>
              <a:t>2</a:t>
            </a:r>
            <a:r>
              <a:rPr lang="en-US" dirty="0" smtClean="0"/>
              <a:t>)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yerlerinde</a:t>
            </a:r>
            <a:r>
              <a:rPr lang="en-US" dirty="0"/>
              <a:t> </a:t>
            </a:r>
            <a:r>
              <a:rPr lang="en-US" dirty="0" err="1"/>
              <a:t>yapacakları</a:t>
            </a:r>
            <a:r>
              <a:rPr lang="en-US" dirty="0"/>
              <a:t> </a:t>
            </a:r>
            <a:r>
              <a:rPr lang="en-US" dirty="0" err="1"/>
              <a:t>çalışmaları</a:t>
            </a:r>
            <a:r>
              <a:rPr lang="en-US" dirty="0"/>
              <a:t> İŞTAK‘ ın </a:t>
            </a:r>
            <a:r>
              <a:rPr lang="en-US" dirty="0" err="1"/>
              <a:t>belirlediği</a:t>
            </a:r>
            <a:r>
              <a:rPr lang="en-US" dirty="0"/>
              <a:t> </a:t>
            </a:r>
            <a:r>
              <a:rPr lang="en-US" dirty="0" err="1"/>
              <a:t>ilkelere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izlemek</a:t>
            </a:r>
            <a:r>
              <a:rPr lang="en-US" dirty="0"/>
              <a:t>, </a:t>
            </a:r>
            <a:r>
              <a:rPr lang="en-US" dirty="0" err="1"/>
              <a:t>sorun</a:t>
            </a:r>
            <a:r>
              <a:rPr lang="en-US" dirty="0"/>
              <a:t> </a:t>
            </a:r>
            <a:r>
              <a:rPr lang="en-US" dirty="0" err="1"/>
              <a:t>bulunması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 </a:t>
            </a:r>
            <a:r>
              <a:rPr lang="en-US" dirty="0" err="1"/>
              <a:t>Bölüm</a:t>
            </a:r>
            <a:r>
              <a:rPr lang="en-US" dirty="0"/>
              <a:t> </a:t>
            </a:r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Yeri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Eğitimi</a:t>
            </a:r>
            <a:r>
              <a:rPr lang="en-US" dirty="0"/>
              <a:t> </a:t>
            </a:r>
            <a:r>
              <a:rPr lang="en-US" dirty="0" err="1"/>
              <a:t>Danışmanını</a:t>
            </a:r>
            <a:r>
              <a:rPr lang="en-US" dirty="0"/>
              <a:t> </a:t>
            </a:r>
            <a:r>
              <a:rPr lang="en-US" dirty="0" err="1"/>
              <a:t>bilgilendirmek</a:t>
            </a:r>
            <a:r>
              <a:rPr lang="en-US" dirty="0"/>
              <a:t>,</a:t>
            </a:r>
            <a:endParaRPr lang="tr-TR" dirty="0"/>
          </a:p>
          <a:p>
            <a:pPr algn="just"/>
            <a:r>
              <a:rPr lang="en-US" dirty="0"/>
              <a:t>3) </a:t>
            </a:r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Yeri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Sorumlusu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iletilen</a:t>
            </a:r>
            <a:r>
              <a:rPr lang="en-US" dirty="0"/>
              <a:t>, 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sorun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istekleri</a:t>
            </a:r>
            <a:r>
              <a:rPr lang="en-US" dirty="0"/>
              <a:t> </a:t>
            </a:r>
            <a:r>
              <a:rPr lang="en-US" dirty="0" err="1"/>
              <a:t>Bölüm</a:t>
            </a:r>
            <a:r>
              <a:rPr lang="en-US" dirty="0"/>
              <a:t> </a:t>
            </a:r>
            <a:r>
              <a:rPr lang="tr-TR" dirty="0"/>
              <a:t>İş Yeri Uygulama Eğitimi Danışman’ına </a:t>
            </a:r>
            <a:r>
              <a:rPr lang="en-US" dirty="0" err="1"/>
              <a:t>bildirmek</a:t>
            </a:r>
            <a:r>
              <a:rPr lang="en-US" dirty="0"/>
              <a:t>,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617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78280" y="1021831"/>
            <a:ext cx="5296593" cy="499399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İzleyici Öğretim Elemanı kimdir?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/>
              <a:t>4)</a:t>
            </a:r>
            <a:r>
              <a:rPr lang="en-US" sz="2400" dirty="0"/>
              <a:t> </a:t>
            </a:r>
            <a:r>
              <a:rPr lang="en-US" sz="2400" dirty="0" err="1"/>
              <a:t>İş</a:t>
            </a:r>
            <a:r>
              <a:rPr lang="en-US" sz="2400" dirty="0"/>
              <a:t> </a:t>
            </a:r>
            <a:r>
              <a:rPr lang="en-US" sz="2400" dirty="0" err="1"/>
              <a:t>Yeri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Sorumlusu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iletişim</a:t>
            </a:r>
            <a:r>
              <a:rPr lang="en-US" sz="2400" dirty="0"/>
              <a:t> </a:t>
            </a:r>
            <a:r>
              <a:rPr lang="en-US" sz="2400" dirty="0" err="1"/>
              <a:t>kurarak</a:t>
            </a:r>
            <a:r>
              <a:rPr lang="en-US" sz="2400" dirty="0"/>
              <a:t>, her </a:t>
            </a:r>
            <a:r>
              <a:rPr lang="en-US" sz="2400" dirty="0" err="1"/>
              <a:t>ayın</a:t>
            </a:r>
            <a:r>
              <a:rPr lang="en-US" sz="2400" dirty="0"/>
              <a:t> ilk </a:t>
            </a:r>
            <a:r>
              <a:rPr lang="en-US" sz="2400" dirty="0" err="1"/>
              <a:t>haftası</a:t>
            </a:r>
            <a:r>
              <a:rPr lang="en-US" sz="2400" dirty="0"/>
              <a:t> </a:t>
            </a:r>
            <a:r>
              <a:rPr lang="en-US" sz="2400" dirty="0" err="1"/>
              <a:t>içerisinde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önceki</a:t>
            </a:r>
            <a:r>
              <a:rPr lang="en-US" sz="2400" dirty="0"/>
              <a:t> </a:t>
            </a:r>
            <a:r>
              <a:rPr lang="en-US" sz="2400" dirty="0" err="1"/>
              <a:t>aya</a:t>
            </a:r>
            <a:r>
              <a:rPr lang="en-US" sz="2400" dirty="0"/>
              <a:t> </a:t>
            </a:r>
            <a:r>
              <a:rPr lang="en-US" sz="2400" dirty="0" err="1"/>
              <a:t>ait</a:t>
            </a:r>
            <a:r>
              <a:rPr lang="en-US" sz="2400" dirty="0"/>
              <a:t> </a:t>
            </a:r>
            <a:r>
              <a:rPr lang="en-US" sz="2400" dirty="0" err="1"/>
              <a:t>öğrenci</a:t>
            </a:r>
            <a:r>
              <a:rPr lang="en-US" sz="2400" dirty="0"/>
              <a:t> </a:t>
            </a:r>
            <a:r>
              <a:rPr lang="en-US" sz="2400" dirty="0" err="1"/>
              <a:t>devamsızlık</a:t>
            </a:r>
            <a:r>
              <a:rPr lang="en-US" sz="2400" dirty="0"/>
              <a:t> </a:t>
            </a:r>
            <a:r>
              <a:rPr lang="en-US" sz="2400" dirty="0" err="1"/>
              <a:t>durumlarını</a:t>
            </a:r>
            <a:r>
              <a:rPr lang="en-US" sz="2400" dirty="0"/>
              <a:t>, </a:t>
            </a:r>
            <a:r>
              <a:rPr lang="en-US" sz="2400" dirty="0" err="1"/>
              <a:t>varsa</a:t>
            </a:r>
            <a:r>
              <a:rPr lang="en-US" sz="2400" dirty="0"/>
              <a:t> </a:t>
            </a:r>
            <a:r>
              <a:rPr lang="en-US" sz="2400" dirty="0" err="1"/>
              <a:t>rapor</a:t>
            </a:r>
            <a:r>
              <a:rPr lang="en-US" sz="2400" dirty="0"/>
              <a:t>, </a:t>
            </a:r>
            <a:r>
              <a:rPr lang="en-US" sz="2400" dirty="0" err="1"/>
              <a:t>izin</a:t>
            </a:r>
            <a:r>
              <a:rPr lang="en-US" sz="2400" dirty="0"/>
              <a:t> </a:t>
            </a:r>
            <a:r>
              <a:rPr lang="en-US" sz="2400" dirty="0" err="1"/>
              <a:t>vb</a:t>
            </a:r>
            <a:r>
              <a:rPr lang="en-US" sz="2400" dirty="0"/>
              <a:t> </a:t>
            </a:r>
            <a:r>
              <a:rPr lang="en-US" sz="2400" dirty="0" err="1"/>
              <a:t>hususları</a:t>
            </a:r>
            <a:r>
              <a:rPr lang="en-US" sz="2400" dirty="0"/>
              <a:t> </a:t>
            </a:r>
            <a:r>
              <a:rPr lang="tr-TR" sz="2400" dirty="0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/>
              <a:t>üzerinden</a:t>
            </a:r>
            <a:r>
              <a:rPr lang="en-US" sz="2400" dirty="0"/>
              <a:t> </a:t>
            </a:r>
            <a:r>
              <a:rPr lang="en-US" sz="2400" dirty="0" err="1"/>
              <a:t>işlenmesini</a:t>
            </a:r>
            <a:r>
              <a:rPr lang="en-US" sz="2400" dirty="0"/>
              <a:t> </a:t>
            </a:r>
            <a:r>
              <a:rPr lang="en-US" sz="2400" dirty="0" err="1"/>
              <a:t>sağlayarak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üzerinden</a:t>
            </a:r>
            <a:r>
              <a:rPr lang="en-US" sz="2400" dirty="0"/>
              <a:t> </a:t>
            </a:r>
            <a:r>
              <a:rPr lang="en-US" sz="2400" dirty="0" err="1"/>
              <a:t>onay</a:t>
            </a:r>
            <a:r>
              <a:rPr lang="en-US" sz="2400" dirty="0"/>
              <a:t> </a:t>
            </a:r>
            <a:r>
              <a:rPr lang="en-US" sz="2400" dirty="0" err="1"/>
              <a:t>vermek</a:t>
            </a:r>
            <a:r>
              <a:rPr lang="en-US" sz="2400" dirty="0"/>
              <a:t>,</a:t>
            </a:r>
            <a:endParaRPr lang="tr-TR" sz="2400" dirty="0"/>
          </a:p>
          <a:p>
            <a:pPr algn="just"/>
            <a:r>
              <a:rPr lang="en-US" sz="2400" b="1" dirty="0"/>
              <a:t>5)</a:t>
            </a:r>
            <a:r>
              <a:rPr lang="en-US" sz="2400" dirty="0"/>
              <a:t> </a:t>
            </a:r>
            <a:r>
              <a:rPr lang="en-US" sz="2400" dirty="0" err="1"/>
              <a:t>İş</a:t>
            </a:r>
            <a:r>
              <a:rPr lang="en-US" sz="2400" dirty="0"/>
              <a:t> </a:t>
            </a:r>
            <a:r>
              <a:rPr lang="en-US" sz="2400" dirty="0" err="1"/>
              <a:t>Yeri</a:t>
            </a:r>
            <a:r>
              <a:rPr lang="en-US" sz="2400" dirty="0"/>
              <a:t> </a:t>
            </a:r>
            <a:r>
              <a:rPr lang="en-US" sz="2400" dirty="0" err="1"/>
              <a:t>Uygulama</a:t>
            </a:r>
            <a:r>
              <a:rPr lang="en-US" sz="2400" dirty="0"/>
              <a:t> </a:t>
            </a:r>
            <a:r>
              <a:rPr lang="en-US" sz="2400" dirty="0" err="1"/>
              <a:t>Eğitimi’ni</a:t>
            </a:r>
            <a:r>
              <a:rPr lang="en-US" sz="2400" dirty="0"/>
              <a:t> </a:t>
            </a:r>
            <a:r>
              <a:rPr lang="en-US" sz="2400" dirty="0" err="1"/>
              <a:t>tamamlayan</a:t>
            </a:r>
            <a:r>
              <a:rPr lang="en-US" sz="2400" dirty="0"/>
              <a:t> </a:t>
            </a:r>
            <a:r>
              <a:rPr lang="en-US" sz="2400" dirty="0" err="1"/>
              <a:t>öğrencinin</a:t>
            </a:r>
            <a:r>
              <a:rPr lang="en-US" sz="2400" dirty="0"/>
              <a:t>, </a:t>
            </a:r>
            <a:r>
              <a:rPr lang="en-US" sz="2400" dirty="0" err="1"/>
              <a:t>İş</a:t>
            </a:r>
            <a:r>
              <a:rPr lang="en-US" sz="2400" dirty="0"/>
              <a:t> </a:t>
            </a:r>
            <a:r>
              <a:rPr lang="en-US" sz="2400" dirty="0" err="1"/>
              <a:t>Yeri</a:t>
            </a:r>
            <a:r>
              <a:rPr lang="en-US" sz="2400" dirty="0"/>
              <a:t> </a:t>
            </a:r>
            <a:r>
              <a:rPr lang="en-US" sz="2400" dirty="0" err="1"/>
              <a:t>Değerlendirme</a:t>
            </a:r>
            <a:r>
              <a:rPr lang="en-US" sz="2400" dirty="0"/>
              <a:t> </a:t>
            </a:r>
            <a:r>
              <a:rPr lang="en-US" sz="2400" dirty="0" err="1"/>
              <a:t>Forumu’nu</a:t>
            </a:r>
            <a:r>
              <a:rPr lang="en-US" sz="2400" dirty="0"/>
              <a:t> </a:t>
            </a:r>
            <a:r>
              <a:rPr lang="en-US" sz="2400" dirty="0" err="1"/>
              <a:t>bitiş</a:t>
            </a:r>
            <a:r>
              <a:rPr lang="en-US" sz="2400" dirty="0"/>
              <a:t> </a:t>
            </a:r>
            <a:r>
              <a:rPr lang="en-US" sz="2400" dirty="0" err="1"/>
              <a:t>tarihinden</a:t>
            </a:r>
            <a:r>
              <a:rPr lang="en-US" sz="2400" dirty="0"/>
              <a:t> </a:t>
            </a:r>
            <a:r>
              <a:rPr lang="en-US" sz="2400" dirty="0" err="1"/>
              <a:t>itibaren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geç</a:t>
            </a:r>
            <a:r>
              <a:rPr lang="en-US" sz="2400" dirty="0"/>
              <a:t> 5 </a:t>
            </a:r>
            <a:r>
              <a:rPr lang="en-US" sz="2400" dirty="0" err="1"/>
              <a:t>gün</a:t>
            </a:r>
            <a:r>
              <a:rPr lang="en-US" sz="2400" dirty="0"/>
              <a:t> </a:t>
            </a:r>
            <a:r>
              <a:rPr lang="en-US" sz="2400" dirty="0" err="1"/>
              <a:t>içerisinde</a:t>
            </a:r>
            <a:r>
              <a:rPr lang="en-US" sz="2400" dirty="0"/>
              <a:t> </a:t>
            </a:r>
            <a:r>
              <a:rPr lang="en-US" sz="2400" dirty="0" err="1"/>
              <a:t>İş</a:t>
            </a:r>
            <a:r>
              <a:rPr lang="en-US" sz="2400" dirty="0"/>
              <a:t> </a:t>
            </a:r>
            <a:r>
              <a:rPr lang="en-US" sz="2400" dirty="0" err="1"/>
              <a:t>Yeri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Sorumlusu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üzerinden</a:t>
            </a:r>
            <a:r>
              <a:rPr lang="en-US" sz="2400" dirty="0"/>
              <a:t> </a:t>
            </a:r>
            <a:r>
              <a:rPr lang="en-US" sz="2400" dirty="0" err="1"/>
              <a:t>doldurulup</a:t>
            </a:r>
            <a:r>
              <a:rPr lang="en-US" sz="2400" dirty="0"/>
              <a:t> </a:t>
            </a:r>
            <a:r>
              <a:rPr lang="en-US" sz="2400" dirty="0" err="1"/>
              <a:t>onaylanmasını</a:t>
            </a:r>
            <a:r>
              <a:rPr lang="en-US" sz="2400" dirty="0"/>
              <a:t> </a:t>
            </a:r>
            <a:r>
              <a:rPr lang="en-US" sz="2400" dirty="0" err="1"/>
              <a:t>sağlamak</a:t>
            </a:r>
            <a:r>
              <a:rPr lang="en-US" sz="2400" dirty="0"/>
              <a:t>,</a:t>
            </a:r>
            <a:endParaRPr lang="tr-TR" sz="2400" dirty="0"/>
          </a:p>
          <a:p>
            <a:pPr algn="just"/>
            <a:r>
              <a:rPr lang="en-US" sz="2400" b="1" dirty="0"/>
              <a:t>6)</a:t>
            </a:r>
            <a:r>
              <a:rPr lang="en-US" sz="2400" dirty="0"/>
              <a:t> </a:t>
            </a:r>
            <a:r>
              <a:rPr lang="en-US" sz="2400" dirty="0" err="1"/>
              <a:t>İş</a:t>
            </a:r>
            <a:r>
              <a:rPr lang="en-US" sz="2400" dirty="0"/>
              <a:t> </a:t>
            </a:r>
            <a:r>
              <a:rPr lang="en-US" sz="2400" dirty="0" err="1"/>
              <a:t>Yeri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 smtClean="0"/>
              <a:t>Sorumlusu</a:t>
            </a:r>
            <a:r>
              <a:rPr lang="en-US" sz="2400" dirty="0" smtClean="0"/>
              <a:t>’</a:t>
            </a:r>
            <a:r>
              <a:rPr lang="tr-TR" sz="2400" dirty="0" smtClean="0"/>
              <a:t> n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gelen</a:t>
            </a:r>
            <a:r>
              <a:rPr lang="en-US" sz="2400" dirty="0"/>
              <a:t> </a:t>
            </a:r>
            <a:r>
              <a:rPr lang="en-US" sz="2400" dirty="0" err="1"/>
              <a:t>İş</a:t>
            </a:r>
            <a:r>
              <a:rPr lang="en-US" sz="2400" dirty="0"/>
              <a:t> </a:t>
            </a:r>
            <a:r>
              <a:rPr lang="en-US" sz="2400" dirty="0" err="1"/>
              <a:t>Yeri</a:t>
            </a:r>
            <a:r>
              <a:rPr lang="en-US" sz="2400" dirty="0"/>
              <a:t> </a:t>
            </a:r>
            <a:r>
              <a:rPr lang="en-US" sz="2400" dirty="0" err="1"/>
              <a:t>Değerlendirme</a:t>
            </a:r>
            <a:r>
              <a:rPr lang="en-US" sz="2400" dirty="0"/>
              <a:t> </a:t>
            </a:r>
            <a:r>
              <a:rPr lang="en-US" sz="2400" dirty="0" err="1"/>
              <a:t>Formu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öğrencilerden</a:t>
            </a:r>
            <a:r>
              <a:rPr lang="en-US" sz="2400" dirty="0"/>
              <a:t> </a:t>
            </a:r>
            <a:r>
              <a:rPr lang="en-US" sz="2400" dirty="0" err="1"/>
              <a:t>gelen</a:t>
            </a:r>
            <a:r>
              <a:rPr lang="en-US" sz="2400" dirty="0"/>
              <a:t> </a:t>
            </a:r>
            <a:r>
              <a:rPr lang="tr-TR" sz="2400" dirty="0" smtClean="0"/>
              <a:t>«</a:t>
            </a:r>
            <a:r>
              <a:rPr lang="en-US" sz="2400" dirty="0" err="1" smtClean="0"/>
              <a:t>Ara</a:t>
            </a:r>
            <a:r>
              <a:rPr lang="en-US" sz="2400" dirty="0" smtClean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Uygulama</a:t>
            </a:r>
            <a:r>
              <a:rPr lang="en-US" sz="2400" dirty="0"/>
              <a:t> </a:t>
            </a:r>
            <a:r>
              <a:rPr lang="en-US" sz="2400" dirty="0" err="1" smtClean="0"/>
              <a:t>Raporu</a:t>
            </a:r>
            <a:r>
              <a:rPr lang="tr-TR" sz="2400" dirty="0" smtClean="0"/>
              <a:t>»</a:t>
            </a:r>
            <a:r>
              <a:rPr lang="en-US" sz="2400" dirty="0" smtClean="0"/>
              <a:t>nu </a:t>
            </a:r>
            <a:r>
              <a:rPr lang="en-US" sz="2400" dirty="0" err="1"/>
              <a:t>değerlendirip</a:t>
            </a:r>
            <a:r>
              <a:rPr lang="en-US" sz="2400" dirty="0"/>
              <a:t> </a:t>
            </a:r>
            <a:r>
              <a:rPr lang="en-US" sz="2400" dirty="0" err="1"/>
              <a:t>yönergeye</a:t>
            </a:r>
            <a:r>
              <a:rPr lang="en-US" sz="2400" dirty="0"/>
              <a:t> </a:t>
            </a:r>
            <a:r>
              <a:rPr lang="en-US" sz="2400" dirty="0" err="1"/>
              <a:t>uygun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başarı</a:t>
            </a:r>
            <a:r>
              <a:rPr lang="en-US" sz="2400" dirty="0"/>
              <a:t> </a:t>
            </a:r>
            <a:r>
              <a:rPr lang="en-US" sz="2400" dirty="0" err="1"/>
              <a:t>notunu</a:t>
            </a:r>
            <a:r>
              <a:rPr lang="en-US" sz="2400" dirty="0"/>
              <a:t> </a:t>
            </a:r>
            <a:r>
              <a:rPr lang="en-US" sz="2400" dirty="0" err="1"/>
              <a:t>belirlemek</a:t>
            </a:r>
            <a:r>
              <a:rPr lang="en-US" sz="2400" dirty="0"/>
              <a:t>, </a:t>
            </a:r>
            <a:endParaRPr lang="tr-TR" sz="2400" dirty="0"/>
          </a:p>
          <a:p>
            <a:pPr algn="just"/>
            <a:r>
              <a:rPr lang="en-US" sz="2400" b="1" dirty="0"/>
              <a:t>7)</a:t>
            </a:r>
            <a:r>
              <a:rPr lang="en-US" sz="2400" dirty="0"/>
              <a:t> </a:t>
            </a:r>
            <a:r>
              <a:rPr lang="en-US" sz="2400" dirty="0" err="1"/>
              <a:t>Öğrencilerin</a:t>
            </a:r>
            <a:r>
              <a:rPr lang="en-US" sz="2400" dirty="0"/>
              <a:t> </a:t>
            </a:r>
            <a:r>
              <a:rPr lang="en-US" sz="2400" dirty="0" err="1"/>
              <a:t>başarı</a:t>
            </a:r>
            <a:r>
              <a:rPr lang="en-US" sz="2400" dirty="0"/>
              <a:t> </a:t>
            </a:r>
            <a:r>
              <a:rPr lang="en-US" sz="2400" dirty="0" err="1"/>
              <a:t>notunu</a:t>
            </a:r>
            <a:r>
              <a:rPr lang="en-US" sz="2400" dirty="0"/>
              <a:t>, </a:t>
            </a:r>
            <a:r>
              <a:rPr lang="en-US" sz="2400" dirty="0" err="1"/>
              <a:t>İş</a:t>
            </a:r>
            <a:r>
              <a:rPr lang="en-US" sz="2400" dirty="0"/>
              <a:t> </a:t>
            </a:r>
            <a:r>
              <a:rPr lang="en-US" sz="2400" dirty="0" err="1"/>
              <a:t>Yeri</a:t>
            </a:r>
            <a:r>
              <a:rPr lang="en-US" sz="2400" dirty="0"/>
              <a:t> </a:t>
            </a:r>
            <a:r>
              <a:rPr lang="en-US" sz="2400" dirty="0" err="1"/>
              <a:t>Uygulama</a:t>
            </a:r>
            <a:r>
              <a:rPr lang="en-US" sz="2400" dirty="0"/>
              <a:t> </a:t>
            </a:r>
            <a:r>
              <a:rPr lang="en-US" sz="2400" dirty="0" err="1"/>
              <a:t>Eğitimi</a:t>
            </a:r>
            <a:r>
              <a:rPr lang="en-US" sz="2400" dirty="0"/>
              <a:t> </a:t>
            </a:r>
            <a:r>
              <a:rPr lang="en-US" sz="2400" dirty="0" err="1"/>
              <a:t>bitiş</a:t>
            </a:r>
            <a:r>
              <a:rPr lang="en-US" sz="2400" dirty="0"/>
              <a:t> </a:t>
            </a:r>
            <a:r>
              <a:rPr lang="en-US" sz="2400" dirty="0" err="1"/>
              <a:t>tarihinden</a:t>
            </a:r>
            <a:r>
              <a:rPr lang="en-US" sz="2400" dirty="0"/>
              <a:t> </a:t>
            </a:r>
            <a:r>
              <a:rPr lang="en-US" sz="2400" dirty="0" err="1"/>
              <a:t>itibaren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geç</a:t>
            </a:r>
            <a:r>
              <a:rPr lang="en-US" sz="2400" dirty="0"/>
              <a:t> 15 (on </a:t>
            </a:r>
            <a:r>
              <a:rPr lang="en-US" sz="2400" dirty="0" err="1"/>
              <a:t>beş</a:t>
            </a:r>
            <a:r>
              <a:rPr lang="en-US" sz="2400" dirty="0"/>
              <a:t>) </a:t>
            </a:r>
            <a:r>
              <a:rPr lang="en-US" sz="2400" dirty="0" err="1"/>
              <a:t>gün</a:t>
            </a:r>
            <a:r>
              <a:rPr lang="en-US" sz="2400" dirty="0"/>
              <a:t> </a:t>
            </a:r>
            <a:r>
              <a:rPr lang="en-US" sz="2400" dirty="0" err="1"/>
              <a:t>içerisinde</a:t>
            </a:r>
            <a:r>
              <a:rPr lang="en-US" sz="2400" dirty="0"/>
              <a:t> </a:t>
            </a:r>
            <a:r>
              <a:rPr lang="en-US" sz="2400" dirty="0" err="1"/>
              <a:t>sisteme</a:t>
            </a:r>
            <a:r>
              <a:rPr lang="en-US" sz="2400" dirty="0"/>
              <a:t> </a:t>
            </a:r>
            <a:r>
              <a:rPr lang="en-US" sz="2400" dirty="0" err="1" smtClean="0"/>
              <a:t>işlemek</a:t>
            </a:r>
            <a:r>
              <a:rPr lang="tr-TR" sz="24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55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93874" y="273684"/>
            <a:ext cx="9636669" cy="1325563"/>
          </a:xfrm>
        </p:spPr>
        <p:txBody>
          <a:bodyPr>
            <a:normAutofit/>
          </a:bodyPr>
          <a:lstStyle/>
          <a:p>
            <a:r>
              <a:rPr lang="tr-TR" sz="3200" b="1" dirty="0"/>
              <a:t>“İş Yeri U</a:t>
            </a:r>
            <a:r>
              <a:rPr lang="tr-TR" sz="3200" b="1" dirty="0" smtClean="0"/>
              <a:t>ygulama </a:t>
            </a:r>
            <a:r>
              <a:rPr lang="tr-TR" sz="3200" b="1" dirty="0"/>
              <a:t>Eğitimi”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İş Yeri Uygulama Eğitimi kesinlikle bir staj değildir.” “İş Yeri Uygulama Eğitimi” dersi adı altında </a:t>
            </a:r>
            <a:r>
              <a:rPr lang="tr-TR" dirty="0" smtClean="0"/>
              <a:t>eğitim programlarının son dönemine </a:t>
            </a:r>
            <a:r>
              <a:rPr lang="tr-TR" dirty="0"/>
              <a:t>konulmuş </a:t>
            </a:r>
            <a:r>
              <a:rPr lang="tr-TR" b="1" u="sng" dirty="0">
                <a:solidFill>
                  <a:srgbClr val="92D050"/>
                </a:solidFill>
              </a:rPr>
              <a:t>iş yerlerinde yapılması gereken uygulamalı bir derstir.</a:t>
            </a:r>
            <a:r>
              <a:rPr lang="tr-TR" b="1" dirty="0"/>
              <a:t> </a:t>
            </a:r>
            <a:r>
              <a:rPr lang="tr-TR" dirty="0"/>
              <a:t>Öğrenciler son dönemlerini okula gelmeden iş yerlerinde </a:t>
            </a:r>
            <a:r>
              <a:rPr lang="tr-TR" dirty="0" smtClean="0"/>
              <a:t>“İş </a:t>
            </a:r>
            <a:r>
              <a:rPr lang="tr-TR" dirty="0"/>
              <a:t>Yeri Uygulama Eğitimi” dersini alarak tamamlarlar.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777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3836" y="988580"/>
            <a:ext cx="7058891" cy="507711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İş Yeri Uygulama Eğitimi Sorumlusu kimdir?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İş Yeri Yetkilisi tarafından öğrencilerin iş yerlerinde yapacakları eğitimden sorumlu olmak üzere görevlendirilen kişidir.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b="1" u="sng" dirty="0" smtClean="0"/>
              <a:t>GÖREVLERİ:</a:t>
            </a:r>
          </a:p>
          <a:p>
            <a:pPr algn="just"/>
            <a:r>
              <a:rPr lang="tr-TR" b="1" dirty="0"/>
              <a:t> </a:t>
            </a:r>
            <a:r>
              <a:rPr lang="en-US" dirty="0" err="1"/>
              <a:t>Üniversite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görevlendirilen</a:t>
            </a:r>
            <a:r>
              <a:rPr lang="en-US" dirty="0"/>
              <a:t> </a:t>
            </a:r>
            <a:r>
              <a:rPr lang="en-US" dirty="0" err="1"/>
              <a:t>İzleyici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Elemanı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koordinasyon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çalışmak</a:t>
            </a:r>
            <a:r>
              <a:rPr lang="en-US" dirty="0"/>
              <a:t>,</a:t>
            </a:r>
            <a:endParaRPr lang="tr-TR" dirty="0"/>
          </a:p>
          <a:p>
            <a:pPr algn="just"/>
            <a:r>
              <a:rPr lang="en-US" b="1" dirty="0"/>
              <a:t>2)</a:t>
            </a:r>
            <a:r>
              <a:rPr lang="en-US" dirty="0"/>
              <a:t> </a:t>
            </a:r>
            <a:r>
              <a:rPr lang="en-US" dirty="0" err="1"/>
              <a:t>Öğrencilere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yerinde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uygulamalar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, </a:t>
            </a:r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alanları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görevler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, </a:t>
            </a:r>
            <a:r>
              <a:rPr lang="en-US" dirty="0" err="1"/>
              <a:t>bunların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yapılacağını</a:t>
            </a:r>
            <a:r>
              <a:rPr lang="en-US" dirty="0"/>
              <a:t> </a:t>
            </a:r>
            <a:r>
              <a:rPr lang="en-US" dirty="0" err="1"/>
              <a:t>göstermek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denetlemek</a:t>
            </a:r>
            <a:r>
              <a:rPr lang="en-US" dirty="0"/>
              <a:t>, </a:t>
            </a:r>
            <a:endParaRPr lang="tr-TR" dirty="0"/>
          </a:p>
          <a:p>
            <a:pPr algn="just"/>
            <a:r>
              <a:rPr lang="en-US" b="1" dirty="0"/>
              <a:t>3)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İşçi</a:t>
            </a:r>
            <a:r>
              <a:rPr lang="en-US" dirty="0"/>
              <a:t> </a:t>
            </a:r>
            <a:r>
              <a:rPr lang="en-US" dirty="0" err="1"/>
              <a:t>Sağlığı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Güvenliği</a:t>
            </a:r>
            <a:r>
              <a:rPr lang="en-US" dirty="0"/>
              <a:t> </a:t>
            </a:r>
            <a:r>
              <a:rPr lang="en-US" dirty="0" err="1"/>
              <a:t>Mevzuatına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eğitimleri</a:t>
            </a:r>
            <a:r>
              <a:rPr lang="en-US" dirty="0"/>
              <a:t> </a:t>
            </a:r>
            <a:r>
              <a:rPr lang="en-US" dirty="0" err="1"/>
              <a:t>almasını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, </a:t>
            </a:r>
            <a:endParaRPr lang="tr-TR" dirty="0"/>
          </a:p>
          <a:p>
            <a:pPr algn="just"/>
            <a:r>
              <a:rPr lang="en-US" b="1" dirty="0"/>
              <a:t>4)</a:t>
            </a:r>
            <a:r>
              <a:rPr lang="en-US" dirty="0"/>
              <a:t> </a:t>
            </a:r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oluşabilecek</a:t>
            </a:r>
            <a:r>
              <a:rPr lang="en-US" dirty="0"/>
              <a:t> </a:t>
            </a:r>
            <a:r>
              <a:rPr lang="en-US" dirty="0" err="1"/>
              <a:t>sorunları</a:t>
            </a:r>
            <a:r>
              <a:rPr lang="en-US" dirty="0"/>
              <a:t> </a:t>
            </a:r>
            <a:r>
              <a:rPr lang="en-US" dirty="0" err="1"/>
              <a:t>İzleyici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Elemanı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bildirmek</a:t>
            </a:r>
            <a:r>
              <a:rPr lang="en-US" dirty="0"/>
              <a:t>,</a:t>
            </a:r>
            <a:endParaRPr lang="tr-TR" dirty="0"/>
          </a:p>
          <a:p>
            <a:pPr algn="just"/>
            <a:r>
              <a:rPr lang="en-US" b="1" dirty="0"/>
              <a:t>5)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durumlarını</a:t>
            </a:r>
            <a:r>
              <a:rPr lang="en-US" dirty="0"/>
              <a:t> </a:t>
            </a:r>
            <a:r>
              <a:rPr lang="en-US" dirty="0" err="1"/>
              <a:t>izlemek</a:t>
            </a:r>
            <a:r>
              <a:rPr lang="en-US" dirty="0"/>
              <a:t>, </a:t>
            </a:r>
            <a:r>
              <a:rPr lang="en-US" dirty="0" err="1"/>
              <a:t>mazeret</a:t>
            </a:r>
            <a:r>
              <a:rPr lang="en-US" dirty="0"/>
              <a:t> </a:t>
            </a:r>
            <a:r>
              <a:rPr lang="en-US" dirty="0" err="1"/>
              <a:t>izinlerini</a:t>
            </a:r>
            <a:r>
              <a:rPr lang="en-US" dirty="0"/>
              <a:t> </a:t>
            </a:r>
            <a:r>
              <a:rPr lang="en-US" dirty="0" err="1"/>
              <a:t>değerlendirmek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her </a:t>
            </a:r>
            <a:r>
              <a:rPr lang="en-US" dirty="0" err="1"/>
              <a:t>ayın</a:t>
            </a:r>
            <a:r>
              <a:rPr lang="en-US" dirty="0"/>
              <a:t> ilk </a:t>
            </a:r>
            <a:r>
              <a:rPr lang="en-US" dirty="0" err="1"/>
              <a:t>haftası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önceki</a:t>
            </a:r>
            <a:r>
              <a:rPr lang="en-US" dirty="0"/>
              <a:t> </a:t>
            </a:r>
            <a:r>
              <a:rPr lang="en-US" dirty="0" err="1"/>
              <a:t>aya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devamsızlıklarını</a:t>
            </a:r>
            <a:r>
              <a:rPr lang="en-US" dirty="0"/>
              <a:t> SUS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işlemek</a:t>
            </a:r>
            <a:r>
              <a:rPr lang="en-US" dirty="0"/>
              <a:t>,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1390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3342" y="1021832"/>
            <a:ext cx="10515600" cy="516024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İş Yeri Uygulama Eğitimi Sorumlusu</a:t>
            </a:r>
            <a:r>
              <a:rPr lang="tr-TR" sz="2800" b="1" dirty="0"/>
              <a:t> </a:t>
            </a:r>
            <a:r>
              <a:rPr lang="tr-TR" sz="2800" b="1" dirty="0" smtClean="0"/>
              <a:t>kimdir?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6)</a:t>
            </a:r>
            <a:r>
              <a:rPr lang="en-US" dirty="0"/>
              <a:t> </a:t>
            </a:r>
            <a:r>
              <a:rPr lang="en-US" dirty="0" err="1"/>
              <a:t>Mazeretsiz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3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üste</a:t>
            </a:r>
            <a:r>
              <a:rPr lang="en-US" dirty="0"/>
              <a:t> </a:t>
            </a:r>
            <a:r>
              <a:rPr lang="en-US" dirty="0" err="1"/>
              <a:t>eğitime</a:t>
            </a:r>
            <a:r>
              <a:rPr lang="en-US" dirty="0"/>
              <a:t> </a:t>
            </a:r>
            <a:r>
              <a:rPr lang="en-US" dirty="0" err="1"/>
              <a:t>gelmeyen</a:t>
            </a:r>
            <a:r>
              <a:rPr lang="en-US" dirty="0"/>
              <a:t> </a:t>
            </a:r>
            <a:r>
              <a:rPr lang="en-US" dirty="0" err="1"/>
              <a:t>öğrenciyi</a:t>
            </a:r>
            <a:r>
              <a:rPr lang="en-US" dirty="0"/>
              <a:t>, 3.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sonunda</a:t>
            </a:r>
            <a:r>
              <a:rPr lang="en-US" dirty="0"/>
              <a:t> </a:t>
            </a:r>
            <a:r>
              <a:rPr lang="en-US" dirty="0" err="1"/>
              <a:t>İzleyici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Elemanı</a:t>
            </a:r>
            <a:r>
              <a:rPr lang="en-US" dirty="0"/>
              <a:t>’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bildirmek</a:t>
            </a:r>
            <a:r>
              <a:rPr lang="en-US" dirty="0"/>
              <a:t>,</a:t>
            </a:r>
            <a:endParaRPr lang="tr-TR" dirty="0"/>
          </a:p>
          <a:p>
            <a:pPr algn="just"/>
            <a:r>
              <a:rPr lang="en-US" b="1" dirty="0"/>
              <a:t>7)</a:t>
            </a:r>
            <a:r>
              <a:rPr lang="en-US" dirty="0"/>
              <a:t> </a:t>
            </a:r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Yeri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Eğitimi</a:t>
            </a:r>
            <a:r>
              <a:rPr lang="en-US" dirty="0"/>
              <a:t>’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tamamlayan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hazırlamak</a:t>
            </a:r>
            <a:r>
              <a:rPr lang="en-US" dirty="0"/>
              <a:t> </a:t>
            </a:r>
            <a:r>
              <a:rPr lang="en-US" dirty="0" err="1"/>
              <a:t>zorunda</a:t>
            </a:r>
            <a:r>
              <a:rPr lang="en-US" dirty="0"/>
              <a:t> </a:t>
            </a:r>
            <a:r>
              <a:rPr lang="en-US" dirty="0" err="1"/>
              <a:t>oldukları</a:t>
            </a:r>
            <a:r>
              <a:rPr lang="en-US" dirty="0"/>
              <a:t> </a:t>
            </a:r>
            <a:r>
              <a:rPr lang="tr-TR" dirty="0" smtClean="0"/>
              <a:t>«</a:t>
            </a:r>
            <a:r>
              <a:rPr lang="en-US" dirty="0" err="1" smtClean="0"/>
              <a:t>Uygulama</a:t>
            </a:r>
            <a:r>
              <a:rPr lang="en-US" dirty="0" smtClean="0"/>
              <a:t> </a:t>
            </a:r>
            <a:r>
              <a:rPr lang="en-US" dirty="0" err="1" smtClean="0"/>
              <a:t>Raporu</a:t>
            </a:r>
            <a:r>
              <a:rPr lang="tr-TR" dirty="0" smtClean="0"/>
              <a:t>»</a:t>
            </a:r>
            <a:r>
              <a:rPr lang="en-US" dirty="0" smtClean="0"/>
              <a:t>nu </a:t>
            </a:r>
            <a:r>
              <a:rPr lang="en-US" dirty="0" err="1"/>
              <a:t>inceleyerek</a:t>
            </a:r>
            <a:r>
              <a:rPr lang="en-US" dirty="0"/>
              <a:t>, </a:t>
            </a:r>
            <a:r>
              <a:rPr lang="en-US" dirty="0" err="1"/>
              <a:t>sayfaları</a:t>
            </a:r>
            <a:r>
              <a:rPr lang="en-US" dirty="0"/>
              <a:t> </a:t>
            </a:r>
            <a:r>
              <a:rPr lang="en-US" dirty="0" err="1"/>
              <a:t>paraflamak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tr-TR" dirty="0" smtClean="0"/>
              <a:t>«</a:t>
            </a:r>
            <a:r>
              <a:rPr lang="en-US" dirty="0" smtClean="0"/>
              <a:t>Kabul </a:t>
            </a:r>
            <a:r>
              <a:rPr lang="en-US" dirty="0" err="1" smtClean="0"/>
              <a:t>Sayfası</a:t>
            </a:r>
            <a:r>
              <a:rPr lang="tr-TR" dirty="0" smtClean="0"/>
              <a:t>»</a:t>
            </a:r>
            <a:r>
              <a:rPr lang="en-US" dirty="0" smtClean="0"/>
              <a:t> </a:t>
            </a:r>
            <a:r>
              <a:rPr lang="en-US" dirty="0" err="1"/>
              <a:t>nı</a:t>
            </a:r>
            <a:r>
              <a:rPr lang="en-US" dirty="0"/>
              <a:t> </a:t>
            </a:r>
            <a:r>
              <a:rPr lang="en-US" dirty="0" err="1"/>
              <a:t>imzalamak</a:t>
            </a:r>
            <a:r>
              <a:rPr lang="en-US" dirty="0"/>
              <a:t>, </a:t>
            </a:r>
            <a:endParaRPr lang="tr-TR" dirty="0"/>
          </a:p>
          <a:p>
            <a:pPr algn="just"/>
            <a:r>
              <a:rPr lang="en-US" b="1" dirty="0"/>
              <a:t>8)</a:t>
            </a:r>
            <a:r>
              <a:rPr lang="en-US" dirty="0"/>
              <a:t> </a:t>
            </a:r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Yeri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Eğitimi</a:t>
            </a:r>
            <a:r>
              <a:rPr lang="en-US" dirty="0"/>
              <a:t> </a:t>
            </a:r>
            <a:r>
              <a:rPr lang="en-US" dirty="0" err="1"/>
              <a:t>bitiş</a:t>
            </a:r>
            <a:r>
              <a:rPr lang="en-US" dirty="0"/>
              <a:t> </a:t>
            </a:r>
            <a:r>
              <a:rPr lang="en-US" dirty="0" err="1"/>
              <a:t>tarihinden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geç</a:t>
            </a:r>
            <a:r>
              <a:rPr lang="en-US" dirty="0"/>
              <a:t> 1 </a:t>
            </a:r>
            <a:r>
              <a:rPr lang="en-US" dirty="0" err="1"/>
              <a:t>hafta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, </a:t>
            </a:r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en-US" dirty="0" err="1"/>
              <a:t>hazırlayacağı</a:t>
            </a:r>
            <a:r>
              <a:rPr lang="en-US" dirty="0"/>
              <a:t> </a:t>
            </a:r>
            <a:r>
              <a:rPr lang="tr-TR" dirty="0" smtClean="0"/>
              <a:t>«</a:t>
            </a:r>
            <a:r>
              <a:rPr lang="en-US" dirty="0" err="1" smtClean="0"/>
              <a:t>Uygulama</a:t>
            </a:r>
            <a:r>
              <a:rPr lang="en-US" dirty="0" smtClean="0"/>
              <a:t> </a:t>
            </a:r>
            <a:r>
              <a:rPr lang="en-US" dirty="0" err="1" smtClean="0"/>
              <a:t>Raporu</a:t>
            </a:r>
            <a:r>
              <a:rPr lang="tr-TR" dirty="0" smtClean="0"/>
              <a:t>»</a:t>
            </a:r>
            <a:r>
              <a:rPr lang="en-US" dirty="0" smtClean="0"/>
              <a:t>nu </a:t>
            </a:r>
            <a:r>
              <a:rPr lang="en-US" dirty="0"/>
              <a:t>da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/>
              <a:t>alarak</a:t>
            </a:r>
            <a:r>
              <a:rPr lang="en-US" dirty="0"/>
              <a:t>, </a:t>
            </a:r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en-US" dirty="0" err="1"/>
              <a:t>eğitimi</a:t>
            </a:r>
            <a:r>
              <a:rPr lang="en-US" dirty="0"/>
              <a:t> </a:t>
            </a:r>
            <a:r>
              <a:rPr lang="en-US" dirty="0" err="1"/>
              <a:t>süresince</a:t>
            </a:r>
            <a:r>
              <a:rPr lang="en-US" dirty="0"/>
              <a:t> </a:t>
            </a:r>
            <a:r>
              <a:rPr lang="en-US" dirty="0" err="1"/>
              <a:t>gösterdiği</a:t>
            </a:r>
            <a:r>
              <a:rPr lang="en-US" dirty="0"/>
              <a:t> </a:t>
            </a:r>
            <a:r>
              <a:rPr lang="en-US" dirty="0" err="1"/>
              <a:t>performansa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başarı</a:t>
            </a:r>
            <a:r>
              <a:rPr lang="en-US" dirty="0"/>
              <a:t> </a:t>
            </a:r>
            <a:r>
              <a:rPr lang="en-US" dirty="0" err="1"/>
              <a:t>notunu</a:t>
            </a:r>
            <a:r>
              <a:rPr lang="en-US" dirty="0"/>
              <a:t> </a:t>
            </a:r>
            <a:r>
              <a:rPr lang="en-US" dirty="0" err="1"/>
              <a:t>belirlemek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sistemden</a:t>
            </a:r>
            <a:r>
              <a:rPr lang="en-US" dirty="0"/>
              <a:t> </a:t>
            </a:r>
            <a:r>
              <a:rPr lang="tr-TR" dirty="0" smtClean="0"/>
              <a:t>«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/>
              <a:t>Değerlendirme</a:t>
            </a:r>
            <a:r>
              <a:rPr lang="en-US" dirty="0"/>
              <a:t> </a:t>
            </a:r>
            <a:r>
              <a:rPr lang="en-US" dirty="0" err="1" smtClean="0"/>
              <a:t>Formu</a:t>
            </a:r>
            <a:r>
              <a:rPr lang="tr-TR" dirty="0" smtClean="0"/>
              <a:t>»</a:t>
            </a:r>
            <a:r>
              <a:rPr lang="en-US" dirty="0" smtClean="0"/>
              <a:t>nu </a:t>
            </a:r>
            <a:r>
              <a:rPr lang="en-US" dirty="0" err="1"/>
              <a:t>doldurarak</a:t>
            </a:r>
            <a:r>
              <a:rPr lang="en-US" dirty="0"/>
              <a:t> </a:t>
            </a:r>
            <a:r>
              <a:rPr lang="en-US" dirty="0" err="1" smtClean="0"/>
              <a:t>onaylamak</a:t>
            </a:r>
            <a:r>
              <a:rPr lang="tr-TR" dirty="0"/>
              <a:t>.</a:t>
            </a:r>
            <a:r>
              <a:rPr lang="en-US" dirty="0" smtClean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792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03960" y="506441"/>
            <a:ext cx="10515600" cy="1106228"/>
          </a:xfrm>
        </p:spPr>
        <p:txBody>
          <a:bodyPr>
            <a:normAutofit fontScale="90000"/>
          </a:bodyPr>
          <a:lstStyle/>
          <a:p>
            <a:r>
              <a:rPr lang="tr-TR" sz="3100" b="1" dirty="0" smtClean="0"/>
              <a:t/>
            </a:r>
            <a:br>
              <a:rPr lang="tr-TR" sz="3100" b="1" dirty="0" smtClean="0"/>
            </a:br>
            <a:r>
              <a:rPr lang="tr-TR" sz="3100" b="1" dirty="0" smtClean="0"/>
              <a:t>İş </a:t>
            </a:r>
            <a:r>
              <a:rPr lang="tr-TR" sz="3100" b="1" dirty="0"/>
              <a:t>Yeri Uygulama Eğitimi’nin başarılı/başarısız (GEÇME) durumu neye göre belirlenecek</a:t>
            </a:r>
            <a:r>
              <a:rPr lang="tr-TR" sz="3100" b="1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Öğrencinin Başarı Notu, İş Yeri Uygulama Eğitimi Dönemi </a:t>
            </a:r>
            <a:r>
              <a:rPr lang="tr-TR" dirty="0" smtClean="0"/>
              <a:t>bitiminde;</a:t>
            </a:r>
          </a:p>
          <a:p>
            <a:pPr lvl="0" algn="just"/>
            <a:r>
              <a:rPr lang="tr-TR" b="1" u="sng" dirty="0" smtClean="0">
                <a:solidFill>
                  <a:srgbClr val="92D050"/>
                </a:solidFill>
              </a:rPr>
              <a:t> </a:t>
            </a:r>
            <a:r>
              <a:rPr lang="tr-TR" b="1" u="sng" dirty="0">
                <a:solidFill>
                  <a:srgbClr val="92D050"/>
                </a:solidFill>
              </a:rPr>
              <a:t>%</a:t>
            </a:r>
            <a:r>
              <a:rPr lang="tr-TR" b="1" u="sng" dirty="0" smtClean="0">
                <a:solidFill>
                  <a:srgbClr val="92D050"/>
                </a:solidFill>
              </a:rPr>
              <a:t>50’si  </a:t>
            </a:r>
            <a:r>
              <a:rPr lang="tr-TR" b="1" u="sng" dirty="0">
                <a:solidFill>
                  <a:srgbClr val="92D050"/>
                </a:solidFill>
              </a:rPr>
              <a:t>İzleyici Öğretim Elemanı</a:t>
            </a:r>
            <a:r>
              <a:rPr lang="tr-TR" dirty="0" smtClean="0"/>
              <a:t>,</a:t>
            </a:r>
          </a:p>
          <a:p>
            <a:pPr lvl="0" algn="just"/>
            <a:r>
              <a:rPr lang="tr-TR" dirty="0" smtClean="0"/>
              <a:t>  </a:t>
            </a:r>
            <a:r>
              <a:rPr lang="tr-TR" b="1" u="sng" dirty="0">
                <a:solidFill>
                  <a:srgbClr val="92D050"/>
                </a:solidFill>
              </a:rPr>
              <a:t>%50’si İş Yeri Eğitim Sorumlusu </a:t>
            </a:r>
            <a:endParaRPr lang="tr-TR" b="1" u="sng" dirty="0" smtClean="0">
              <a:solidFill>
                <a:srgbClr val="92D050"/>
              </a:solidFill>
            </a:endParaRPr>
          </a:p>
          <a:p>
            <a:pPr marL="0" lvl="0" indent="0" algn="just">
              <a:buNone/>
            </a:pPr>
            <a:r>
              <a:rPr lang="tr-TR" dirty="0" smtClean="0"/>
              <a:t>tarafından </a:t>
            </a:r>
            <a:r>
              <a:rPr lang="tr-TR" dirty="0"/>
              <a:t>verilen notla belirlenir. Öğrencinin başarılı sayılabilmesi için verilen notların </a:t>
            </a:r>
            <a:r>
              <a:rPr lang="tr-TR" dirty="0" smtClean="0"/>
              <a:t>ortalamasının </a:t>
            </a:r>
            <a:r>
              <a:rPr lang="tr-TR" b="1" u="sng" dirty="0" smtClean="0">
                <a:solidFill>
                  <a:srgbClr val="92D050"/>
                </a:solidFill>
              </a:rPr>
              <a:t>100 </a:t>
            </a:r>
            <a:r>
              <a:rPr lang="tr-TR" b="1" u="sng" dirty="0">
                <a:solidFill>
                  <a:srgbClr val="92D050"/>
                </a:solidFill>
              </a:rPr>
              <a:t>üzerinden en az 60 </a:t>
            </a:r>
            <a:r>
              <a:rPr lang="tr-TR" dirty="0"/>
              <a:t>almış olması gereklidir. Öğrencilerin başarı durumu İş Yeri Uygulama Eğitimi dersi için verilen nota göre Geçti / Kaldı / Devamsız (G/K/DZ) olarak takdir edilir. </a:t>
            </a:r>
          </a:p>
        </p:txBody>
      </p:sp>
    </p:spTree>
    <p:extLst>
      <p:ext uri="{BB962C8B-B14F-4D97-AF65-F5344CB8AC3E}">
        <p14:creationId xmlns:p14="http://schemas.microsoft.com/office/powerpoint/2010/main" val="33801149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20090" y="1080020"/>
            <a:ext cx="10515600" cy="474460"/>
          </a:xfrm>
        </p:spPr>
        <p:txBody>
          <a:bodyPr>
            <a:normAutofit fontScale="90000"/>
          </a:bodyPr>
          <a:lstStyle/>
          <a:p>
            <a:r>
              <a:rPr lang="tr-TR" sz="3100" b="1" dirty="0"/>
              <a:t>Sigorta primlerini kim ödeyecek</a:t>
            </a:r>
            <a:r>
              <a:rPr lang="tr-TR" sz="3100" b="1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İş Yeri Uygulama Eğitimi dersini alan öğrencilerin sigortaları SGK hükümlerine göre Üniversite tarafından ödenir. Sigorta ile işe giriş-çıkış işlemleri, ilgili kanunların hükümlerine göre </a:t>
            </a:r>
            <a:r>
              <a:rPr lang="tr-TR" dirty="0" smtClean="0"/>
              <a:t>Birimlerin </a:t>
            </a:r>
            <a:r>
              <a:rPr lang="tr-TR" b="1" u="sng" dirty="0" smtClean="0">
                <a:solidFill>
                  <a:srgbClr val="92D050"/>
                </a:solidFill>
              </a:rPr>
              <a:t>«İŞTAK Büroları» </a:t>
            </a:r>
            <a:r>
              <a:rPr lang="tr-TR" b="1" u="sng" dirty="0">
                <a:solidFill>
                  <a:srgbClr val="92D050"/>
                </a:solidFill>
              </a:rPr>
              <a:t>tarafından yapılır ve takip edilir.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0630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3341" y="1379278"/>
            <a:ext cx="5437910" cy="673966"/>
          </a:xfrm>
        </p:spPr>
        <p:txBody>
          <a:bodyPr>
            <a:normAutofit/>
          </a:bodyPr>
          <a:lstStyle/>
          <a:p>
            <a:r>
              <a:rPr lang="tr-TR" sz="3100" b="1" dirty="0"/>
              <a:t>İş yerimi değiştirebilir miyim</a:t>
            </a:r>
            <a:r>
              <a:rPr lang="tr-TR" sz="3100" b="1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lvl="0" algn="just"/>
            <a:r>
              <a:rPr lang="tr-TR" b="1" u="sng" dirty="0">
                <a:solidFill>
                  <a:srgbClr val="92D050"/>
                </a:solidFill>
              </a:rPr>
              <a:t>İş Yeri değişikliği mümkün değildir</a:t>
            </a:r>
            <a:r>
              <a:rPr lang="tr-TR" dirty="0"/>
              <a:t>. Ancak </a:t>
            </a:r>
            <a:r>
              <a:rPr lang="tr-TR" b="1" u="sng" dirty="0">
                <a:solidFill>
                  <a:srgbClr val="92D050"/>
                </a:solidFill>
              </a:rPr>
              <a:t>zorunlu hallerde </a:t>
            </a:r>
            <a:r>
              <a:rPr lang="tr-TR" dirty="0"/>
              <a:t>gerekçeniz ile birlikte sizden sorumlu İzleyici Öğretim </a:t>
            </a:r>
            <a:r>
              <a:rPr lang="tr-TR" dirty="0" smtClean="0"/>
              <a:t>Elemanı</a:t>
            </a:r>
            <a:r>
              <a:rPr lang="tr-TR" dirty="0"/>
              <a:t>’ </a:t>
            </a:r>
            <a:r>
              <a:rPr lang="tr-TR" dirty="0" err="1"/>
              <a:t>na</a:t>
            </a:r>
            <a:r>
              <a:rPr lang="tr-TR" dirty="0"/>
              <a:t> konuyu iletebilirsiniz. Öğrencilerin </a:t>
            </a:r>
            <a:r>
              <a:rPr lang="tr-TR" dirty="0" smtClean="0"/>
              <a:t>iş yerlerini </a:t>
            </a:r>
            <a:r>
              <a:rPr lang="tr-TR" dirty="0"/>
              <a:t>değiştirebilmeleri, ancak, </a:t>
            </a:r>
            <a:r>
              <a:rPr lang="tr-TR" b="1" u="sng" dirty="0">
                <a:solidFill>
                  <a:srgbClr val="92D050"/>
                </a:solidFill>
              </a:rPr>
              <a:t>“Bölüm İş Yeri Uygulama Eğitimi </a:t>
            </a:r>
            <a:r>
              <a:rPr lang="tr-TR" b="1" u="sng" dirty="0" smtClean="0">
                <a:solidFill>
                  <a:srgbClr val="92D050"/>
                </a:solidFill>
              </a:rPr>
              <a:t>Komisyonu’’ </a:t>
            </a:r>
            <a:r>
              <a:rPr lang="tr-TR" b="1" u="sng" dirty="0">
                <a:solidFill>
                  <a:srgbClr val="92D050"/>
                </a:solidFill>
              </a:rPr>
              <a:t>kararı </a:t>
            </a:r>
            <a:r>
              <a:rPr lang="tr-TR" dirty="0"/>
              <a:t>ile olabilir. Bu durumda Yönetmelik ve Yönerge hükümleri </a:t>
            </a:r>
            <a:r>
              <a:rPr lang="tr-TR" dirty="0" smtClean="0"/>
              <a:t>uygulanacaktır.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4791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20090" y="947651"/>
            <a:ext cx="10515600" cy="578715"/>
          </a:xfrm>
        </p:spPr>
        <p:txBody>
          <a:bodyPr>
            <a:normAutofit/>
          </a:bodyPr>
          <a:lstStyle/>
          <a:p>
            <a:r>
              <a:rPr lang="tr-TR" sz="3100" b="1" dirty="0" smtClean="0"/>
              <a:t>İş yeri </a:t>
            </a:r>
            <a:r>
              <a:rPr lang="tr-TR" sz="3100" b="1" dirty="0"/>
              <a:t>uygulaması esnasında ücret alacak mıyım?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Bu uygulamada maksat öğrencinin para kazanması değil mezuniyet sonrasında iş hayatına nitelikli bireyler olarak hazır olmalarını, iş hayatı ile okurken tanışmalarını ve mezuniyet sonrası iş bulabilme şanslarını artırmaktır. </a:t>
            </a:r>
            <a:r>
              <a:rPr lang="tr-TR" b="1" u="sng" dirty="0">
                <a:solidFill>
                  <a:srgbClr val="92D050"/>
                </a:solidFill>
              </a:rPr>
              <a:t>Öğrencilere kurum ve kuruluşlar tarafından ücret ödenip ödenmemesi konusunda ise Üniversite taraf değildir. </a:t>
            </a:r>
            <a:endParaRPr lang="tr-TR" b="1" u="sng" dirty="0" smtClean="0">
              <a:solidFill>
                <a:srgbClr val="92D050"/>
              </a:solidFill>
            </a:endParaRPr>
          </a:p>
          <a:p>
            <a:pPr marL="0" indent="0" algn="just">
              <a:buNone/>
            </a:pPr>
            <a:endParaRPr lang="tr-TR" b="1" u="sng" dirty="0" smtClean="0">
              <a:solidFill>
                <a:srgbClr val="92D050"/>
              </a:solidFill>
            </a:endParaRPr>
          </a:p>
          <a:p>
            <a:pPr marL="0" indent="0" algn="just">
              <a:buNone/>
            </a:pPr>
            <a:endParaRPr lang="tr-TR" b="1" u="sng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686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4455" y="1146521"/>
            <a:ext cx="10515600" cy="1031413"/>
          </a:xfrm>
        </p:spPr>
        <p:txBody>
          <a:bodyPr>
            <a:normAutofit fontScale="90000"/>
          </a:bodyPr>
          <a:lstStyle/>
          <a:p>
            <a:r>
              <a:rPr lang="tr-TR" sz="3100" b="1" dirty="0" smtClean="0"/>
              <a:t/>
            </a:r>
            <a:br>
              <a:rPr lang="tr-TR" sz="3100" b="1" dirty="0" smtClean="0"/>
            </a:br>
            <a:r>
              <a:rPr lang="tr-TR" sz="3100" b="1" dirty="0" smtClean="0"/>
              <a:t>İş </a:t>
            </a:r>
            <a:r>
              <a:rPr lang="tr-TR" sz="3100" b="1" dirty="0"/>
              <a:t>Yeri Uygulama </a:t>
            </a:r>
            <a:r>
              <a:rPr lang="tr-TR" sz="3100" b="1" dirty="0" smtClean="0"/>
              <a:t>Eğitimi </a:t>
            </a:r>
            <a:r>
              <a:rPr lang="tr-TR" sz="3100" b="1" dirty="0"/>
              <a:t>için birkaç iş yerinden talep getirebilir miyim</a:t>
            </a:r>
            <a:r>
              <a:rPr lang="tr-TR" sz="3100" b="1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465705"/>
            <a:ext cx="10233800" cy="668193"/>
          </a:xfrm>
        </p:spPr>
        <p:txBody>
          <a:bodyPr/>
          <a:lstStyle/>
          <a:p>
            <a:r>
              <a:rPr lang="tr-TR" dirty="0"/>
              <a:t>Sadece bir </a:t>
            </a:r>
            <a:r>
              <a:rPr lang="tr-TR" dirty="0" smtClean="0"/>
              <a:t>iş yeri talebi getirebilirsiniz.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0888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79269" y="1620347"/>
            <a:ext cx="10515600" cy="1214293"/>
          </a:xfrm>
        </p:spPr>
        <p:txBody>
          <a:bodyPr>
            <a:normAutofit fontScale="90000"/>
          </a:bodyPr>
          <a:lstStyle/>
          <a:p>
            <a:r>
              <a:rPr lang="tr-TR" sz="3100" b="1" dirty="0" smtClean="0"/>
              <a:t/>
            </a:r>
            <a:br>
              <a:rPr lang="tr-TR" sz="3100" b="1" dirty="0" smtClean="0"/>
            </a:br>
            <a:r>
              <a:rPr lang="tr-TR" sz="3100" b="1" dirty="0" smtClean="0"/>
              <a:t>“</a:t>
            </a:r>
            <a:r>
              <a:rPr lang="tr-TR" sz="3100" b="1" dirty="0"/>
              <a:t>Öğrenci Kabul Formu” mu teslim ettim, fakat sonuçların açıklanmasına zaman var değişiklik yapabilir miyim?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9269" y="2972782"/>
            <a:ext cx="10233800" cy="975764"/>
          </a:xfrm>
        </p:spPr>
        <p:txBody>
          <a:bodyPr/>
          <a:lstStyle/>
          <a:p>
            <a:r>
              <a:rPr lang="tr-TR" dirty="0"/>
              <a:t>Öğrenci Kabul Formunuzu teslim ettikten sonra değişiklik yapamazsınız.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73811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53589" y="963642"/>
            <a:ext cx="10515600" cy="1729682"/>
          </a:xfrm>
        </p:spPr>
        <p:txBody>
          <a:bodyPr>
            <a:normAutofit/>
          </a:bodyPr>
          <a:lstStyle/>
          <a:p>
            <a:r>
              <a:rPr lang="tr-TR" sz="2700" b="1" dirty="0"/>
              <a:t>Manisa ili dışında “İş Yeri Uygulama Eğitimi yapabilir </a:t>
            </a:r>
            <a:r>
              <a:rPr lang="tr-TR" sz="2700" b="1" dirty="0" smtClean="0"/>
              <a:t>mi?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20000" y="2764963"/>
            <a:ext cx="10233800" cy="182366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dirty="0"/>
              <a:t>Evet </a:t>
            </a:r>
            <a:r>
              <a:rPr lang="tr-TR" dirty="0" smtClean="0"/>
              <a:t>yapabilir. </a:t>
            </a:r>
            <a:r>
              <a:rPr lang="tr-TR" dirty="0"/>
              <a:t>“Bölüm İş Yeri Uygulama Eğitimi Koordinatörü’ nün onay vermesi durumunda “İş Yeri Uygulama Eğitimi” dersinizi Manisa ili dışında </a:t>
            </a:r>
            <a:r>
              <a:rPr lang="tr-TR" dirty="0" smtClean="0"/>
              <a:t>öğrencilerin kendilerinin bulacağı  iş yerlerinde yapılabilir. </a:t>
            </a:r>
            <a:r>
              <a:rPr lang="tr-TR" dirty="0">
                <a:solidFill>
                  <a:srgbClr val="92D050"/>
                </a:solidFill>
              </a:rPr>
              <a:t>Bu durumda </a:t>
            </a:r>
            <a:r>
              <a:rPr lang="tr-TR" b="1" u="sng" dirty="0">
                <a:solidFill>
                  <a:srgbClr val="92D050"/>
                </a:solidFill>
              </a:rPr>
              <a:t>iş yerinin kayıtlanması ve talepte bulunması </a:t>
            </a:r>
            <a:r>
              <a:rPr lang="tr-TR" b="1" u="sng" dirty="0" smtClean="0">
                <a:solidFill>
                  <a:srgbClr val="92D050"/>
                </a:solidFill>
              </a:rPr>
              <a:t>gerekir</a:t>
            </a:r>
            <a:r>
              <a:rPr lang="tr-TR" b="1" dirty="0" smtClean="0"/>
              <a:t>. </a:t>
            </a:r>
            <a:r>
              <a:rPr lang="tr-TR" dirty="0" smtClean="0"/>
              <a:t>Kayıtlanma </a:t>
            </a:r>
            <a:r>
              <a:rPr lang="tr-TR" dirty="0"/>
              <a:t>ve öğrenci talep işlemleri için «İş Yeri Kayıt ve Öğrenci Talebi İşlemleri» sunusunu inceleyiniz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8990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03466" y="500062"/>
            <a:ext cx="10515600" cy="1325563"/>
          </a:xfrm>
        </p:spPr>
        <p:txBody>
          <a:bodyPr>
            <a:normAutofit/>
          </a:bodyPr>
          <a:lstStyle/>
          <a:p>
            <a:r>
              <a:rPr lang="tr-TR" sz="2700" b="1" dirty="0" smtClean="0"/>
              <a:t>Öğrenciler çalıştıkları iş yerlerinde, </a:t>
            </a:r>
            <a:r>
              <a:rPr lang="tr-TR" sz="2700" b="1" dirty="0"/>
              <a:t>“İş Yeri Uygulama Eğitimi” devam edebilir </a:t>
            </a:r>
            <a:r>
              <a:rPr lang="tr-TR" sz="2700" b="1" dirty="0" smtClean="0"/>
              <a:t>mi?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294588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Evet. «Bölüm </a:t>
            </a:r>
            <a:r>
              <a:rPr lang="tr-TR" dirty="0"/>
              <a:t>İş Yeri Uygulama Eğitimi </a:t>
            </a:r>
            <a:r>
              <a:rPr lang="tr-TR" dirty="0" smtClean="0"/>
              <a:t>Koordinatörü» </a:t>
            </a:r>
            <a:r>
              <a:rPr lang="tr-TR" dirty="0"/>
              <a:t>nün onay vermesi durumunda </a:t>
            </a:r>
            <a:r>
              <a:rPr lang="tr-TR" dirty="0" smtClean="0"/>
              <a:t>öğrenciler çalıştıkları </a:t>
            </a:r>
            <a:r>
              <a:rPr lang="tr-TR" dirty="0"/>
              <a:t>iş </a:t>
            </a:r>
            <a:r>
              <a:rPr lang="tr-TR" dirty="0" smtClean="0"/>
              <a:t>yerlerinde İş Yeri Uygulama Eğitimlerini yapabilir. </a:t>
            </a:r>
            <a:r>
              <a:rPr lang="tr-TR" dirty="0">
                <a:solidFill>
                  <a:srgbClr val="92D050"/>
                </a:solidFill>
              </a:rPr>
              <a:t>Bu durumda </a:t>
            </a:r>
            <a:r>
              <a:rPr lang="tr-TR" b="1" u="sng" dirty="0">
                <a:solidFill>
                  <a:srgbClr val="92D050"/>
                </a:solidFill>
              </a:rPr>
              <a:t>iş yerinin kayıtlanması ve talepte bulunması gerekir</a:t>
            </a:r>
            <a:r>
              <a:rPr lang="tr-TR" b="1" dirty="0"/>
              <a:t>. </a:t>
            </a:r>
            <a:r>
              <a:rPr lang="tr-TR" dirty="0"/>
              <a:t>Kayıtlanma ve öğrenci talep işlemleri için «İş Yeri Kayıt ve Öğrenci Talebi İşlemleri» sunusunu inceleyiniz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737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2273" y="448252"/>
            <a:ext cx="10515600" cy="1056351"/>
          </a:xfrm>
        </p:spPr>
        <p:txBody>
          <a:bodyPr>
            <a:normAutofit/>
          </a:bodyPr>
          <a:lstStyle/>
          <a:p>
            <a:r>
              <a:rPr lang="tr-TR" sz="3100" dirty="0"/>
              <a:t> </a:t>
            </a:r>
            <a:r>
              <a:rPr lang="tr-TR" sz="3100" b="1" dirty="0"/>
              <a:t>“İş Yeri Uygulama Eğitimi” </a:t>
            </a:r>
            <a:r>
              <a:rPr lang="tr-TR" sz="3100" b="1" dirty="0" err="1"/>
              <a:t>nin</a:t>
            </a:r>
            <a:r>
              <a:rPr lang="tr-TR" sz="3100" b="1" dirty="0"/>
              <a:t> </a:t>
            </a:r>
            <a:r>
              <a:rPr lang="tr-TR" sz="3100" b="1" dirty="0" smtClean="0"/>
              <a:t>amacı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Öğrencilerin, </a:t>
            </a:r>
            <a:r>
              <a:rPr lang="tr-TR" dirty="0"/>
              <a:t>eğitimleri süresince </a:t>
            </a:r>
            <a:r>
              <a:rPr lang="tr-TR" dirty="0" smtClean="0"/>
              <a:t>üniversiteden kazandıkları teorik ve pratik bilgilerini </a:t>
            </a:r>
            <a:r>
              <a:rPr lang="tr-TR" dirty="0"/>
              <a:t>“İş Yeri Uygulama Eğitimi” dersi adı altında iş </a:t>
            </a:r>
            <a:r>
              <a:rPr lang="tr-TR" dirty="0" smtClean="0"/>
              <a:t>yerlerinde </a:t>
            </a:r>
            <a:r>
              <a:rPr lang="tr-TR" dirty="0"/>
              <a:t>uzman kişilerin rehberliğinde yapacakları uygulamalı eğitimle </a:t>
            </a:r>
            <a:r>
              <a:rPr lang="tr-TR" dirty="0" smtClean="0"/>
              <a:t>bütünleştirerek, </a:t>
            </a:r>
            <a:r>
              <a:rPr lang="tr-TR" dirty="0"/>
              <a:t>mezuniyet sonrası daha </a:t>
            </a:r>
            <a:r>
              <a:rPr lang="tr-TR" b="1" dirty="0">
                <a:solidFill>
                  <a:srgbClr val="92D050"/>
                </a:solidFill>
              </a:rPr>
              <a:t>kolay iş </a:t>
            </a:r>
            <a:r>
              <a:rPr lang="tr-TR" b="1" dirty="0" smtClean="0">
                <a:solidFill>
                  <a:srgbClr val="92D050"/>
                </a:solidFill>
              </a:rPr>
              <a:t>bulabilmeleri</a:t>
            </a:r>
            <a:r>
              <a:rPr lang="tr-TR" dirty="0" smtClean="0"/>
              <a:t> için </a:t>
            </a:r>
            <a:r>
              <a:rPr lang="tr-TR" dirty="0"/>
              <a:t>gerekli olan </a:t>
            </a:r>
            <a:r>
              <a:rPr lang="tr-TR" b="1" dirty="0" smtClean="0">
                <a:solidFill>
                  <a:srgbClr val="92D050"/>
                </a:solidFill>
              </a:rPr>
              <a:t>iş tecrübesi </a:t>
            </a:r>
            <a:r>
              <a:rPr lang="tr-TR" dirty="0" smtClean="0"/>
              <a:t>ve uygulama becerilerinin geliştirmesini sağlamak,</a:t>
            </a:r>
          </a:p>
          <a:p>
            <a:pPr algn="just"/>
            <a:r>
              <a:rPr lang="tr-TR" dirty="0"/>
              <a:t> </a:t>
            </a:r>
            <a:r>
              <a:rPr lang="tr-TR" dirty="0" smtClean="0"/>
              <a:t>İş yerlerinde  </a:t>
            </a:r>
            <a:r>
              <a:rPr lang="tr-TR" dirty="0"/>
              <a:t>sanal değil gerçek bir ortamda, teorik değil uygulama yaparak, bakarak-dinleyerek </a:t>
            </a:r>
            <a:r>
              <a:rPr lang="tr-TR" dirty="0" smtClean="0"/>
              <a:t>değil, </a:t>
            </a:r>
            <a:r>
              <a:rPr lang="tr-TR" dirty="0"/>
              <a:t>bizatihi dokunarak-yaparak ve hatta hata </a:t>
            </a:r>
            <a:r>
              <a:rPr lang="tr-TR" dirty="0" smtClean="0"/>
              <a:t>yaparak mezun olmalarını sağlamak,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623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 smtClean="0"/>
              <a:t/>
            </a:r>
            <a:br>
              <a:rPr lang="tr-TR" sz="3100" b="1" dirty="0" smtClean="0"/>
            </a:br>
            <a:r>
              <a:rPr lang="tr-TR" sz="3100" b="1" dirty="0" smtClean="0"/>
              <a:t>Öğrenciler Kendi buldukları  </a:t>
            </a:r>
            <a:r>
              <a:rPr lang="tr-TR" sz="3100" b="1" dirty="0"/>
              <a:t>iş </a:t>
            </a:r>
            <a:r>
              <a:rPr lang="tr-TR" sz="3100" b="1" dirty="0" smtClean="0"/>
              <a:t>yerlerinde İş Yeri Uygulama Eğitimlerini yapabilirler mi?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Evet, </a:t>
            </a:r>
            <a:r>
              <a:rPr lang="tr-TR" dirty="0" smtClean="0"/>
              <a:t>öğrenciler kendileri iş yerlerini bulabilirler ve “Bölüm </a:t>
            </a:r>
            <a:r>
              <a:rPr lang="tr-TR" dirty="0"/>
              <a:t>İş Yeri Uygulama Eğitimi Koordinatörü’ nün onay vermesi durumunda </a:t>
            </a:r>
            <a:r>
              <a:rPr lang="tr-TR" dirty="0" smtClean="0"/>
              <a:t> buldukları iş yerlerinde eğitimlerini yapabilirler. </a:t>
            </a:r>
            <a:r>
              <a:rPr lang="tr-TR" dirty="0">
                <a:solidFill>
                  <a:srgbClr val="92D050"/>
                </a:solidFill>
              </a:rPr>
              <a:t>Bu durumda </a:t>
            </a:r>
            <a:r>
              <a:rPr lang="tr-TR" b="1" u="sng" dirty="0">
                <a:solidFill>
                  <a:srgbClr val="92D050"/>
                </a:solidFill>
              </a:rPr>
              <a:t>iş yerinin kayıtlanması ve talepte bulunması gerekir</a:t>
            </a:r>
            <a:r>
              <a:rPr lang="tr-TR" b="1" dirty="0"/>
              <a:t>. </a:t>
            </a:r>
            <a:r>
              <a:rPr lang="tr-TR" dirty="0"/>
              <a:t>Kayıtlanma ve öğrenci talep işlemleri için «İş Yeri Kayıt ve Öğrenci Talebi İşlemleri» sunusunu inceleyiniz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580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/>
              <a:t>İş Yeri Uygulama Eğitimi dersinin geçersiz sayılacağı durumlar nelerdir?</a:t>
            </a:r>
            <a:endParaRPr lang="tr-TR" sz="360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/>
              <a:t>Öğrencinin, SUS sistemine kayıtlanması olmayan ve</a:t>
            </a:r>
            <a:r>
              <a:rPr lang="tr-TR" b="1" dirty="0"/>
              <a:t> </a:t>
            </a:r>
            <a:r>
              <a:rPr lang="tr-TR" dirty="0"/>
              <a:t>Bölüm İş Yeri Uygulama Eğitimi Koordinatörü tarafından onay verilmeyen iş yerlerinde İş Yeri Uygulamaları </a:t>
            </a:r>
            <a:r>
              <a:rPr lang="tr-TR" dirty="0" smtClean="0"/>
              <a:t>Eğitimi’ni </a:t>
            </a:r>
            <a:r>
              <a:rPr lang="tr-TR" dirty="0"/>
              <a:t>yapması,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/>
              <a:t>İş Yeri Eğitim Sorumlusunun izni ve onayı olmaksızın, mazeretsiz üç günü üst üste devamsızlık yaparak İş Yeri Uygulama </a:t>
            </a:r>
            <a:r>
              <a:rPr lang="tr-TR" dirty="0" smtClean="0"/>
              <a:t>Eğitimi’ne </a:t>
            </a:r>
            <a:r>
              <a:rPr lang="tr-TR" dirty="0"/>
              <a:t>devam etmemesi,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/>
              <a:t>Uygulama Raporunun İzleyici Öğretim </a:t>
            </a:r>
            <a:r>
              <a:rPr lang="tr-TR" dirty="0" err="1" smtClean="0"/>
              <a:t>Elemanı’na</a:t>
            </a:r>
            <a:r>
              <a:rPr lang="tr-TR" dirty="0" smtClean="0"/>
              <a:t> </a:t>
            </a:r>
            <a:r>
              <a:rPr lang="tr-TR" dirty="0"/>
              <a:t>belirtilen süreler içinde teslim edilmemesi,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/>
              <a:t>Birbirine çok benzeyen, ders kitaplarındaki bilgilerin aynısından oluşan veya kopya olarak değerlendirilebilecek Uygulama Raporlarının hazırlanması,</a:t>
            </a:r>
          </a:p>
        </p:txBody>
      </p:sp>
    </p:spTree>
    <p:extLst>
      <p:ext uri="{BB962C8B-B14F-4D97-AF65-F5344CB8AC3E}">
        <p14:creationId xmlns:p14="http://schemas.microsoft.com/office/powerpoint/2010/main" val="27334425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/>
              <a:t>İş Yeri Uygulama Eğitimi dersinin geçersiz sayılacağı durumlar nelerdir?</a:t>
            </a:r>
            <a:endParaRPr lang="tr-TR" sz="280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tr-TR" dirty="0" smtClean="0"/>
              <a:t>İş </a:t>
            </a:r>
            <a:r>
              <a:rPr lang="tr-TR" dirty="0"/>
              <a:t>Yeri Uygulama Eğitimi yapılan işletmelerde, İş Yeri Eğitim Sorumlusu, öğrencinin işletmede bu yönerge esaslarına uygun davranmadığına dair görüşü ve </a:t>
            </a:r>
            <a:r>
              <a:rPr lang="tr-TR" dirty="0" smtClean="0"/>
              <a:t>İzleyici </a:t>
            </a:r>
            <a:r>
              <a:rPr lang="tr-TR" dirty="0"/>
              <a:t>Öğretim </a:t>
            </a:r>
            <a:r>
              <a:rPr lang="tr-TR" dirty="0" err="1" smtClean="0"/>
              <a:t>Elemanı’nın</a:t>
            </a:r>
            <a:r>
              <a:rPr lang="tr-TR" dirty="0" smtClean="0"/>
              <a:t> </a:t>
            </a:r>
            <a:r>
              <a:rPr lang="tr-TR" dirty="0"/>
              <a:t>onayı ile öğrenci hakkında soruşturma açılabilir. Açılacak soruşturma sonucunda, öğrencinin, uyarı ve kınama cezası gerektiren Yükseköğretim Kurumları Öğrenci Disiplin Yönetmeliği uyarınca bir kez uyarılması, tekrarı veya en az ” bir haftadan bir aya kadar uzaklaştırma cezasını gerektiren eylemler” cezası alması</a:t>
            </a:r>
          </a:p>
          <a:p>
            <a:pPr algn="just"/>
            <a:r>
              <a:rPr lang="tr-TR" dirty="0"/>
              <a:t>Durumlarında İş Yeri Uygulama Eğitimi geçersiz sayılır.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4438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95400" y="323561"/>
            <a:ext cx="9012382" cy="1325563"/>
          </a:xfrm>
        </p:spPr>
        <p:txBody>
          <a:bodyPr>
            <a:normAutofit/>
          </a:bodyPr>
          <a:lstStyle/>
          <a:p>
            <a:r>
              <a:rPr lang="tr-TR" sz="2800" b="1" dirty="0"/>
              <a:t>“İş Yeri Uygulama Eğitimi” </a:t>
            </a:r>
            <a:r>
              <a:rPr lang="tr-TR" sz="2800" b="1" dirty="0" err="1"/>
              <a:t>nin</a:t>
            </a:r>
            <a:r>
              <a:rPr lang="tr-TR" sz="2800" b="1" dirty="0"/>
              <a:t> öğrencilere faydaları 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tr-TR" dirty="0"/>
              <a:t>Öğrenciler eğitimleri süresince mesleki alanları ile ilgili kazandıkları teorik bilgilerini “İş Yeri Uygulama Eğitimi” dersi adı altında iş yerlerinde uzman kişilerin rehberliğinde yapacakları uygulamalı eğitimle bütünleştirerek </a:t>
            </a:r>
            <a:r>
              <a:rPr lang="tr-TR" b="1" dirty="0">
                <a:solidFill>
                  <a:srgbClr val="92D050"/>
                </a:solidFill>
              </a:rPr>
              <a:t>nitelikli istihdama yönelik yetişmeleri</a:t>
            </a:r>
            <a:r>
              <a:rPr lang="tr-TR" dirty="0"/>
              <a:t> için gerekli olan uygulama becerilerini geliştirebilecekler,</a:t>
            </a:r>
          </a:p>
          <a:p>
            <a:pPr lvl="0" algn="just"/>
            <a:r>
              <a:rPr lang="tr-TR" dirty="0"/>
              <a:t>İş yerlerindeki deneyim ve tecrübeleri yerinde öğrenecek, takım çalışması, iş disiplini, sorumluluk alma becerileri artacak, </a:t>
            </a:r>
          </a:p>
          <a:p>
            <a:pPr lvl="0" algn="just"/>
            <a:r>
              <a:rPr lang="tr-TR" dirty="0"/>
              <a:t>İş dünyası okurken tanışma fırsatı bulacaklar, mezuniyet sonrası işyerlerine adaptasyon sorunu yaşamayacaklar,</a:t>
            </a:r>
          </a:p>
          <a:p>
            <a:pPr lvl="0" algn="just"/>
            <a:r>
              <a:rPr lang="tr-TR" dirty="0"/>
              <a:t>İş yerlerinde kendilerini geliştirme fırsatı bulacaklar, tecrübeleri, özgüvenleri artacak, gelecekleri ile ilgili kariyer planlaması yapabilecekler, </a:t>
            </a:r>
          </a:p>
          <a:p>
            <a:pPr lvl="0" algn="just"/>
            <a:r>
              <a:rPr lang="tr-TR" dirty="0"/>
              <a:t>Öğrenciler okurken iş hayatıyla tanışma ve </a:t>
            </a:r>
            <a:r>
              <a:rPr lang="tr-TR" b="1" dirty="0">
                <a:solidFill>
                  <a:srgbClr val="92D050"/>
                </a:solidFill>
              </a:rPr>
              <a:t>iş bulma fırsatı </a:t>
            </a:r>
            <a:r>
              <a:rPr lang="tr-TR" dirty="0"/>
              <a:t>bulacaklar, 4 aylık iş tecrübesine sahip olarak mezun olacaklar,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555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95400" y="755823"/>
            <a:ext cx="10515600" cy="798657"/>
          </a:xfrm>
        </p:spPr>
        <p:txBody>
          <a:bodyPr>
            <a:normAutofit/>
          </a:bodyPr>
          <a:lstStyle/>
          <a:p>
            <a:r>
              <a:rPr lang="tr-TR" sz="3100" b="1" dirty="0"/>
              <a:t>“İş Yeri Uygulama Eğitimi” dersini alabilme </a:t>
            </a:r>
            <a:r>
              <a:rPr lang="tr-TR" sz="3100" b="1" dirty="0" smtClean="0"/>
              <a:t>şartları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>
                <a:solidFill>
                  <a:srgbClr val="92D050"/>
                </a:solidFill>
              </a:rPr>
              <a:t>GANO’nun</a:t>
            </a:r>
            <a:r>
              <a:rPr lang="tr-TR" dirty="0">
                <a:solidFill>
                  <a:srgbClr val="92D050"/>
                </a:solidFill>
              </a:rPr>
              <a:t> en az 2.00</a:t>
            </a:r>
            <a:r>
              <a:rPr lang="tr-TR" dirty="0"/>
              <a:t>, ve</a:t>
            </a:r>
          </a:p>
          <a:p>
            <a:pPr lvl="0"/>
            <a:r>
              <a:rPr lang="tr-TR" dirty="0"/>
              <a:t>Son dönem öncesi </a:t>
            </a:r>
            <a:r>
              <a:rPr lang="tr-TR" dirty="0">
                <a:solidFill>
                  <a:srgbClr val="92D050"/>
                </a:solidFill>
              </a:rPr>
              <a:t>tüm derslerin tamamının alınmış ve </a:t>
            </a:r>
            <a:r>
              <a:rPr lang="tr-TR" u="sng" dirty="0">
                <a:solidFill>
                  <a:srgbClr val="92D050"/>
                </a:solidFill>
              </a:rPr>
              <a:t>BAŞARILMIŞ</a:t>
            </a:r>
            <a:r>
              <a:rPr lang="tr-TR" dirty="0">
                <a:solidFill>
                  <a:srgbClr val="92D050"/>
                </a:solidFill>
              </a:rPr>
              <a:t> </a:t>
            </a:r>
            <a:r>
              <a:rPr lang="tr-TR" dirty="0"/>
              <a:t>olması gerekmektedir. (</a:t>
            </a:r>
            <a:r>
              <a:rPr lang="tr-TR" dirty="0" smtClean="0"/>
              <a:t>Ancak yönetmelikteki geçici Madde 2016-2017 öncesi girişli öğrencilere ayrıcalıklar tanımaktadır)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En fazla üç dersin kalması ve/veya GANO’ </a:t>
            </a:r>
            <a:r>
              <a:rPr lang="tr-TR" dirty="0" err="1"/>
              <a:t>nun</a:t>
            </a:r>
            <a:r>
              <a:rPr lang="tr-TR" dirty="0"/>
              <a:t> 2.00 dan düşük olması durumunda son dönem öncesi </a:t>
            </a:r>
            <a:r>
              <a:rPr lang="tr-TR" dirty="0" smtClean="0"/>
              <a:t>şartları sağlayabilmesi için </a:t>
            </a:r>
            <a:r>
              <a:rPr lang="tr-TR" b="1" u="sng" dirty="0" smtClean="0">
                <a:solidFill>
                  <a:srgbClr val="92D050"/>
                </a:solidFill>
              </a:rPr>
              <a:t>üç </a:t>
            </a:r>
            <a:r>
              <a:rPr lang="tr-TR" b="1" u="sng" dirty="0">
                <a:solidFill>
                  <a:srgbClr val="92D050"/>
                </a:solidFill>
              </a:rPr>
              <a:t>dersten EK SINAV hakkı verilir</a:t>
            </a:r>
            <a:r>
              <a:rPr lang="tr-TR" dirty="0">
                <a:solidFill>
                  <a:srgbClr val="92D050"/>
                </a:solidFill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671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62150" y="922077"/>
            <a:ext cx="8339051" cy="707217"/>
          </a:xfrm>
        </p:spPr>
        <p:txBody>
          <a:bodyPr>
            <a:normAutofit/>
          </a:bodyPr>
          <a:lstStyle/>
          <a:p>
            <a:r>
              <a:rPr lang="tr-TR" sz="2800" b="1" dirty="0"/>
              <a:t>“İş Yeri Uygulama Eğitimi” </a:t>
            </a:r>
            <a:r>
              <a:rPr lang="tr-TR" sz="2800" b="1" dirty="0" smtClean="0"/>
              <a:t> süresi ve uygulanışı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İş Yeri Uygulama Eğitimi Manisa Celal Bayar Üniversitesi akademik takvimine göre planlanır ve açıklanan tarihler </a:t>
            </a:r>
            <a:r>
              <a:rPr lang="tr-TR" dirty="0" smtClean="0"/>
              <a:t>arasında, iş </a:t>
            </a:r>
            <a:r>
              <a:rPr lang="tr-TR" dirty="0"/>
              <a:t>yerlerinde </a:t>
            </a:r>
            <a:r>
              <a:rPr lang="tr-TR" b="1" dirty="0">
                <a:solidFill>
                  <a:srgbClr val="92D050"/>
                </a:solidFill>
              </a:rPr>
              <a:t>tam zamanlı ve kesintisiz olarak 15 hafta </a:t>
            </a:r>
            <a:r>
              <a:rPr lang="tr-TR" dirty="0"/>
              <a:t>süresince yapılır. </a:t>
            </a:r>
            <a:endParaRPr lang="tr-TR" dirty="0" smtClean="0"/>
          </a:p>
          <a:p>
            <a:pPr algn="just"/>
            <a:r>
              <a:rPr lang="tr-TR" dirty="0" smtClean="0"/>
              <a:t>Lisans programlarında 8. dönemde</a:t>
            </a:r>
          </a:p>
          <a:p>
            <a:pPr algn="just"/>
            <a:r>
              <a:rPr lang="tr-TR" dirty="0" smtClean="0"/>
              <a:t>Ön lisans programlarında 4. döneminde yapılır. İş yeri Uygulama Eğitimi Takip Komisyonunun kararı ile Ön lisans programlarında  3. dönemde de yapılabilir.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50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61903" y="927215"/>
            <a:ext cx="7474526" cy="898410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İş Yeri Uygulama Eğitimi nerelerde yapılabilir?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20000" y="2282825"/>
            <a:ext cx="10233800" cy="1931728"/>
          </a:xfrm>
        </p:spPr>
        <p:txBody>
          <a:bodyPr/>
          <a:lstStyle/>
          <a:p>
            <a:r>
              <a:rPr lang="tr-TR" dirty="0" smtClean="0"/>
              <a:t>Bölüm İş Yeri Uygulama Eğitimi </a:t>
            </a:r>
            <a:r>
              <a:rPr lang="tr-TR" dirty="0" err="1" smtClean="0"/>
              <a:t>Koordinatörü’nün</a:t>
            </a:r>
            <a:r>
              <a:rPr lang="tr-TR" dirty="0" smtClean="0"/>
              <a:t> uygun göreceği, </a:t>
            </a:r>
            <a:r>
              <a:rPr lang="tr-TR" b="1" dirty="0" smtClean="0">
                <a:solidFill>
                  <a:srgbClr val="92D050"/>
                </a:solidFill>
              </a:rPr>
              <a:t>tüm kamu/özel kurum ve kuruluşlarında </a:t>
            </a:r>
            <a:r>
              <a:rPr lang="tr-TR" dirty="0" smtClean="0"/>
              <a:t>yapılabilir.</a:t>
            </a:r>
          </a:p>
          <a:p>
            <a:r>
              <a:rPr lang="tr-TR" dirty="0"/>
              <a:t>Bölüm İş Yeri Uygulama Eğitimi </a:t>
            </a:r>
            <a:r>
              <a:rPr lang="tr-TR" dirty="0" err="1" smtClean="0"/>
              <a:t>Koordinatörü’nün</a:t>
            </a:r>
            <a:r>
              <a:rPr lang="tr-TR" dirty="0" smtClean="0"/>
              <a:t> </a:t>
            </a:r>
            <a:r>
              <a:rPr lang="tr-TR" dirty="0"/>
              <a:t>uygun </a:t>
            </a:r>
            <a:r>
              <a:rPr lang="tr-TR" dirty="0" smtClean="0"/>
              <a:t> görmesi durumunda İş Yeri Uygulama Eğitimi </a:t>
            </a:r>
            <a:r>
              <a:rPr lang="tr-TR" b="1" dirty="0" smtClean="0">
                <a:solidFill>
                  <a:srgbClr val="92D050"/>
                </a:solidFill>
              </a:rPr>
              <a:t>yurt dışında </a:t>
            </a:r>
            <a:r>
              <a:rPr lang="tr-TR" dirty="0" smtClean="0"/>
              <a:t>da yapılabilir.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3170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87335" y="656068"/>
            <a:ext cx="6576753" cy="649028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İş yerlerinde nelere dikkat edilmelidir? 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6141" y="1305096"/>
            <a:ext cx="10233800" cy="32508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pPr algn="just"/>
            <a:r>
              <a:rPr lang="tr-TR" dirty="0" smtClean="0"/>
              <a:t>Öğrenciler, Yüksek </a:t>
            </a:r>
            <a:r>
              <a:rPr lang="tr-TR" dirty="0"/>
              <a:t>Öğretim Kurumları Öğrenci Disiplin Yönetmeliği yanında </a:t>
            </a:r>
            <a:r>
              <a:rPr lang="tr-TR" b="1" u="sng" dirty="0">
                <a:solidFill>
                  <a:srgbClr val="92D050"/>
                </a:solidFill>
              </a:rPr>
              <a:t>iş yerinin çalışma, disiplin ve iş güvenliği ile ilgili kurallarına </a:t>
            </a:r>
            <a:r>
              <a:rPr lang="tr-TR" b="1" u="sng" dirty="0" smtClean="0">
                <a:solidFill>
                  <a:srgbClr val="92D050"/>
                </a:solidFill>
              </a:rPr>
              <a:t>uyulmak </a:t>
            </a:r>
            <a:r>
              <a:rPr lang="tr-TR" dirty="0" smtClean="0"/>
              <a:t> </a:t>
            </a:r>
            <a:r>
              <a:rPr lang="tr-TR" dirty="0"/>
              <a:t>zorunda olup, sendikal faaliyetlere katılamazlar.</a:t>
            </a:r>
          </a:p>
          <a:p>
            <a:pPr algn="just"/>
            <a:r>
              <a:rPr lang="tr-TR" dirty="0"/>
              <a:t>İş Yeri Uygulama Eğitimi esnasında kullandıkları her türlü araç ve gereci özenle kullanmak zorundadırlar. Aksine hareket etmeleri halinde doğabilecek kaza ve zararlardan şahsen sorumlu tutulurlar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 Öğrenciler, </a:t>
            </a:r>
            <a:r>
              <a:rPr lang="tr-TR" b="1" u="sng" dirty="0" smtClean="0">
                <a:solidFill>
                  <a:srgbClr val="92D050"/>
                </a:solidFill>
              </a:rPr>
              <a:t>işi yerlerinin çalışma </a:t>
            </a:r>
            <a:r>
              <a:rPr lang="tr-TR" b="1" u="sng" dirty="0">
                <a:solidFill>
                  <a:srgbClr val="92D050"/>
                </a:solidFill>
              </a:rPr>
              <a:t>gün ve saatleri </a:t>
            </a:r>
            <a:r>
              <a:rPr lang="tr-TR" b="1" u="sng" dirty="0" smtClean="0">
                <a:solidFill>
                  <a:srgbClr val="92D050"/>
                </a:solidFill>
              </a:rPr>
              <a:t>ile çalışma </a:t>
            </a:r>
            <a:r>
              <a:rPr lang="tr-TR" b="1" u="sng" dirty="0">
                <a:solidFill>
                  <a:srgbClr val="92D050"/>
                </a:solidFill>
              </a:rPr>
              <a:t>şartlarına uyarlar.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1817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48323" y="888828"/>
            <a:ext cx="9777153" cy="765406"/>
          </a:xfrm>
        </p:spPr>
        <p:txBody>
          <a:bodyPr>
            <a:normAutofit fontScale="90000"/>
          </a:bodyPr>
          <a:lstStyle/>
          <a:p>
            <a:r>
              <a:rPr lang="tr-TR" sz="2800" b="1" dirty="0" smtClean="0"/>
              <a:t>İş yerinde bir problem ile karşılaşılması durumunda ne yapılmalıdır?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1100455"/>
          </a:xfrm>
        </p:spPr>
        <p:txBody>
          <a:bodyPr/>
          <a:lstStyle/>
          <a:p>
            <a:r>
              <a:rPr lang="tr-TR" dirty="0" smtClean="0"/>
              <a:t>Her </a:t>
            </a:r>
            <a:r>
              <a:rPr lang="tr-TR" dirty="0"/>
              <a:t>türlü mazeret, sorun ve </a:t>
            </a:r>
            <a:r>
              <a:rPr lang="tr-TR" dirty="0" smtClean="0"/>
              <a:t>istekler İş yeri </a:t>
            </a:r>
            <a:r>
              <a:rPr lang="tr-TR" dirty="0"/>
              <a:t>Eğitim Sorumlusu ve/veya </a:t>
            </a:r>
            <a:r>
              <a:rPr lang="tr-TR" b="1" u="sng" dirty="0">
                <a:solidFill>
                  <a:srgbClr val="92D050"/>
                </a:solidFill>
              </a:rPr>
              <a:t>İzleyici Öğretim Elemanı</a:t>
            </a:r>
            <a:r>
              <a:rPr lang="tr-TR" dirty="0"/>
              <a:t>’ </a:t>
            </a:r>
            <a:r>
              <a:rPr lang="tr-TR" dirty="0" err="1"/>
              <a:t>na</a:t>
            </a:r>
            <a:r>
              <a:rPr lang="tr-TR" dirty="0"/>
              <a:t> </a:t>
            </a:r>
            <a:r>
              <a:rPr lang="tr-TR" dirty="0" smtClean="0"/>
              <a:t>bildirilmelidir.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7714732"/>
      </p:ext>
    </p:extLst>
  </p:cSld>
  <p:clrMapOvr>
    <a:masterClrMapping/>
  </p:clrMapOvr>
</p:sld>
</file>

<file path=ppt/theme/theme1.xml><?xml version="1.0" encoding="utf-8"?>
<a:theme xmlns:a="http://schemas.openxmlformats.org/drawingml/2006/main" name="Derinlik">
  <a:themeElements>
    <a:clrScheme name="Derinlik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rinlik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rinlik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TM04033923[[fn=Derinlik]]</Template>
  <TotalTime>5079</TotalTime>
  <Words>2197</Words>
  <Application>Microsoft Office PowerPoint</Application>
  <PresentationFormat>Geniş ekran</PresentationFormat>
  <Paragraphs>111</Paragraphs>
  <Slides>32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6" baseType="lpstr">
      <vt:lpstr>Arial</vt:lpstr>
      <vt:lpstr>Corbel</vt:lpstr>
      <vt:lpstr>Times New Roman</vt:lpstr>
      <vt:lpstr>Derinlik</vt:lpstr>
      <vt:lpstr>İŞ  YERİ UYGULAMA EĞİTİMİ</vt:lpstr>
      <vt:lpstr>“İş Yeri Uygulama Eğitimi” </vt:lpstr>
      <vt:lpstr> “İş Yeri Uygulama Eğitimi” nin amacı</vt:lpstr>
      <vt:lpstr>“İş Yeri Uygulama Eğitimi” nin öğrencilere faydaları </vt:lpstr>
      <vt:lpstr>“İş Yeri Uygulama Eğitimi” dersini alabilme şartları</vt:lpstr>
      <vt:lpstr>“İş Yeri Uygulama Eğitimi”  süresi ve uygulanışı</vt:lpstr>
      <vt:lpstr>İş Yeri Uygulama Eğitimi nerelerde yapılabilir?</vt:lpstr>
      <vt:lpstr>İş yerlerinde nelere dikkat edilmelidir? </vt:lpstr>
      <vt:lpstr>İş yerinde bir problem ile karşılaşılması durumunda ne yapılmalıdır?</vt:lpstr>
      <vt:lpstr>“İş Yeri Uygulama Eğitimi” dersinin devamsızlık süresi </vt:lpstr>
      <vt:lpstr>Sağlık Raporu almam durumunda ne yapılmalıdır?</vt:lpstr>
      <vt:lpstr>İş yerlerine gidebilme şartı</vt:lpstr>
      <vt:lpstr>“İş Yeri Uygulama Eğitimi” dersinden vize ve yarıyıl sonu sınavları yapılacak mı?</vt:lpstr>
      <vt:lpstr>Raporların hazırlanması esnasında dikkat edilecek hususlar</vt:lpstr>
      <vt:lpstr>İş Yeri Uygulama Eğitimi  Güz döneminde de yapılabilir mi ?</vt:lpstr>
      <vt:lpstr>İşyeri uygulamasından başarısız olan öğrenciler ne yapacak? </vt:lpstr>
      <vt:lpstr>İş Yeri Uygulama Eğitimi’nin başarı durumu nasıl belirlenir?</vt:lpstr>
      <vt:lpstr>İzleyici Öğretim Elemanı kimdir?</vt:lpstr>
      <vt:lpstr>İzleyici Öğretim Elemanı kimdir?</vt:lpstr>
      <vt:lpstr>İş Yeri Uygulama Eğitimi Sorumlusu kimdir?</vt:lpstr>
      <vt:lpstr>İş Yeri Uygulama Eğitimi Sorumlusu kimdir?</vt:lpstr>
      <vt:lpstr> İş Yeri Uygulama Eğitimi’nin başarılı/başarısız (GEÇME) durumu neye göre belirlenecek?</vt:lpstr>
      <vt:lpstr>Sigorta primlerini kim ödeyecek?</vt:lpstr>
      <vt:lpstr>İş yerimi değiştirebilir miyim?</vt:lpstr>
      <vt:lpstr>İş yeri uygulaması esnasında ücret alacak mıyım? </vt:lpstr>
      <vt:lpstr> İş Yeri Uygulama Eğitimi için birkaç iş yerinden talep getirebilir miyim?</vt:lpstr>
      <vt:lpstr> “Öğrenci Kabul Formu” mu teslim ettim, fakat sonuçların açıklanmasına zaman var değişiklik yapabilir miyim? </vt:lpstr>
      <vt:lpstr>Manisa ili dışında “İş Yeri Uygulama Eğitimi yapabilir mi? </vt:lpstr>
      <vt:lpstr>Öğrenciler çalıştıkları iş yerlerinde, “İş Yeri Uygulama Eğitimi” devam edebilir mi?</vt:lpstr>
      <vt:lpstr> Öğrenciler Kendi buldukları  iş yerlerinde İş Yeri Uygulama Eğitimlerini yapabilirler mi? </vt:lpstr>
      <vt:lpstr>İş Yeri Uygulama Eğitimi dersinin geçersiz sayılacağı durumlar nelerdir?</vt:lpstr>
      <vt:lpstr>İş Yeri Uygulama Eğitimi dersinin geçersiz sayılacağı durumlar nelerdir?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YERİ UYGULAMA EĞİTİMİ</dc:title>
  <dc:creator>kenan yalınız</dc:creator>
  <cp:lastModifiedBy>Windows Kullanıcısı</cp:lastModifiedBy>
  <cp:revision>170</cp:revision>
  <dcterms:created xsi:type="dcterms:W3CDTF">2017-10-18T15:28:45Z</dcterms:created>
  <dcterms:modified xsi:type="dcterms:W3CDTF">2017-10-23T11:39:56Z</dcterms:modified>
</cp:coreProperties>
</file>